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33"/>
  </p:notesMasterIdLst>
  <p:sldIdLst>
    <p:sldId id="2147376707" r:id="rId3"/>
    <p:sldId id="2147376713" r:id="rId4"/>
    <p:sldId id="2147376708" r:id="rId5"/>
    <p:sldId id="2147376709" r:id="rId6"/>
    <p:sldId id="2147376757" r:id="rId7"/>
    <p:sldId id="2147376758" r:id="rId8"/>
    <p:sldId id="2147376736" r:id="rId9"/>
    <p:sldId id="2147376732" r:id="rId10"/>
    <p:sldId id="2147376737" r:id="rId11"/>
    <p:sldId id="2147376723" r:id="rId12"/>
    <p:sldId id="2147376725" r:id="rId13"/>
    <p:sldId id="2147376749" r:id="rId14"/>
    <p:sldId id="2147376751" r:id="rId15"/>
    <p:sldId id="2147376693" r:id="rId16"/>
    <p:sldId id="2147376728" r:id="rId17"/>
    <p:sldId id="2147376695" r:id="rId18"/>
    <p:sldId id="2147376744" r:id="rId19"/>
    <p:sldId id="2147376750" r:id="rId20"/>
    <p:sldId id="2147476465" r:id="rId21"/>
    <p:sldId id="2147476468" r:id="rId22"/>
    <p:sldId id="2147376730" r:id="rId23"/>
    <p:sldId id="2147376743" r:id="rId24"/>
    <p:sldId id="2147376735" r:id="rId25"/>
    <p:sldId id="2147376752" r:id="rId26"/>
    <p:sldId id="2147376748" r:id="rId27"/>
    <p:sldId id="2147376753" r:id="rId28"/>
    <p:sldId id="2147376755" r:id="rId29"/>
    <p:sldId id="2147376754" r:id="rId30"/>
    <p:sldId id="2147376756" r:id="rId31"/>
    <p:sldId id="2147376747" r:id="rId32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BFA3"/>
    <a:srgbClr val="435163"/>
    <a:srgbClr val="FFFFCC"/>
    <a:srgbClr val="FFFF66"/>
    <a:srgbClr val="FFFF99"/>
    <a:srgbClr val="26374D"/>
    <a:srgbClr val="27384E"/>
    <a:srgbClr val="FBF7F2"/>
    <a:srgbClr val="FFFBF6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82E176-4F0D-47F8-9FA9-CF2EC68E897D}" v="4" dt="2025-10-01T11:35:39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05" autoAdjust="0"/>
  </p:normalViewPr>
  <p:slideViewPr>
    <p:cSldViewPr snapToGrid="0" showGuides="1">
      <p:cViewPr varScale="1">
        <p:scale>
          <a:sx n="137" d="100"/>
          <a:sy n="137" d="100"/>
        </p:scale>
        <p:origin x="3354" y="126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130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 dirty="0">
                <a:latin typeface="Century Gothic" panose="020B0502020202020204" pitchFamily="34" charset="0"/>
              </a:rPr>
              <a:t>2024 </a:t>
            </a:r>
            <a:r>
              <a:rPr lang="en-US" sz="1600" b="1" dirty="0" err="1">
                <a:latin typeface="Century Gothic" panose="020B0502020202020204" pitchFamily="34" charset="0"/>
              </a:rPr>
              <a:t>Toplam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Reklam</a:t>
            </a:r>
            <a:r>
              <a:rPr lang="en-US" sz="1600" b="1" dirty="0">
                <a:latin typeface="Century Gothic" panose="020B0502020202020204" pitchFamily="34" charset="0"/>
              </a:rPr>
              <a:t> ve Medya </a:t>
            </a:r>
            <a:r>
              <a:rPr lang="en-US" sz="1600" b="1" dirty="0" err="1">
                <a:latin typeface="Century Gothic" panose="020B0502020202020204" pitchFamily="34" charset="0"/>
              </a:rPr>
              <a:t>Yatırımı</a:t>
            </a:r>
            <a:r>
              <a:rPr lang="en-US" sz="1600" b="1" dirty="0">
                <a:latin typeface="Century Gothic" panose="020B0502020202020204" pitchFamily="34" charset="0"/>
              </a:rPr>
              <a:t> 157 </a:t>
            </a:r>
            <a:r>
              <a:rPr lang="en-US" sz="1600" b="1" dirty="0" err="1">
                <a:latin typeface="Century Gothic" panose="020B0502020202020204" pitchFamily="34" charset="0"/>
              </a:rPr>
              <a:t>Milyar</a:t>
            </a:r>
            <a:r>
              <a:rPr lang="en-US" sz="1600" b="1" dirty="0">
                <a:latin typeface="Century Gothic" panose="020B0502020202020204" pitchFamily="34" charset="0"/>
              </a:rPr>
              <a:t> TL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12448925683004"/>
          <c:y val="0.17350890615286654"/>
          <c:w val="0.62260612498384171"/>
          <c:h val="0.7465945159643269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Toplam Reklam ve Medya Yatırımı 87,64 Milyar TL </c:v>
                </c:pt>
              </c:strCache>
            </c:strRef>
          </c:tx>
          <c:dPt>
            <c:idx val="0"/>
            <c:bubble3D val="0"/>
            <c:spPr>
              <a:solidFill>
                <a:srgbClr val="CCBF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6D-49D8-B46E-9B47B8CA7743}"/>
              </c:ext>
            </c:extLst>
          </c:dPt>
          <c:dPt>
            <c:idx val="1"/>
            <c:bubble3D val="0"/>
            <c:spPr>
              <a:solidFill>
                <a:srgbClr val="2637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D-49D8-B46E-9B47B8CA7743}"/>
              </c:ext>
            </c:extLst>
          </c:dPt>
          <c:dLbls>
            <c:dLbl>
              <c:idx val="0"/>
              <c:layout>
                <c:manualLayout>
                  <c:x val="7.7929038313465634E-2"/>
                  <c:y val="9.11284872345009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26374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CFC25212-76EB-42DC-A239-44CB1F0D73F1}" type="VALUE">
                      <a:rPr lang="en-US" sz="1400" smtClean="0">
                        <a:solidFill>
                          <a:srgbClr val="26374D"/>
                        </a:solidFill>
                      </a:rPr>
                      <a:pPr>
                        <a:defRPr sz="1400">
                          <a:solidFill>
                            <a:srgbClr val="26374D"/>
                          </a:solidFill>
                          <a:latin typeface="Century Gothic" panose="020B0502020202020204" pitchFamily="34" charset="0"/>
                        </a:defRPr>
                      </a:pPr>
                      <a:t>[VALUE]</a:t>
                    </a:fld>
                    <a:r>
                      <a:rPr lang="en-US" sz="1400">
                        <a:solidFill>
                          <a:srgbClr val="26374D"/>
                        </a:solidFill>
                      </a:rPr>
                      <a:t> </a:t>
                    </a:r>
                    <a:r>
                      <a:rPr lang="en-US" sz="1400" err="1">
                        <a:solidFill>
                          <a:srgbClr val="26374D"/>
                        </a:solidFill>
                      </a:rPr>
                      <a:t>Milyar</a:t>
                    </a:r>
                    <a:r>
                      <a:rPr lang="en-US" sz="1400">
                        <a:solidFill>
                          <a:srgbClr val="26374D"/>
                        </a:solidFill>
                      </a:rPr>
                      <a:t> TL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26374D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25838686652392"/>
                      <c:h val="0.193211900496690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86D-49D8-B46E-9B47B8CA7743}"/>
                </c:ext>
              </c:extLst>
            </c:dLbl>
            <c:dLbl>
              <c:idx val="1"/>
              <c:layout>
                <c:manualLayout>
                  <c:x val="-8.935102598256589E-2"/>
                  <c:y val="-7.634558384463207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26374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40081949-72D2-473E-B774-D727E7E0EC28}" type="VALUE">
                      <a:rPr lang="en-US" sz="1400" smtClean="0">
                        <a:solidFill>
                          <a:srgbClr val="26374D"/>
                        </a:solidFill>
                      </a:rPr>
                      <a:pPr>
                        <a:defRPr sz="1400">
                          <a:solidFill>
                            <a:srgbClr val="26374D"/>
                          </a:solidFill>
                          <a:latin typeface="Century Gothic" panose="020B0502020202020204" pitchFamily="34" charset="0"/>
                        </a:defRPr>
                      </a:pPr>
                      <a:t>[VALUE]</a:t>
                    </a:fld>
                    <a:r>
                      <a:rPr lang="en-US" sz="1400">
                        <a:solidFill>
                          <a:srgbClr val="26374D"/>
                        </a:solidFill>
                      </a:rPr>
                      <a:t> </a:t>
                    </a:r>
                    <a:r>
                      <a:rPr lang="en-US" sz="1400" err="1">
                        <a:solidFill>
                          <a:srgbClr val="26374D"/>
                        </a:solidFill>
                      </a:rPr>
                      <a:t>Milyar</a:t>
                    </a:r>
                    <a:r>
                      <a:rPr lang="en-US" sz="1400">
                        <a:solidFill>
                          <a:srgbClr val="26374D"/>
                        </a:solidFill>
                      </a:rPr>
                      <a:t> TL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26374D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86D-49D8-B46E-9B47B8CA77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Reklam Yatırımları  </c:v>
                </c:pt>
                <c:pt idx="1">
                  <c:v>Medya Yatırımları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40.6</c:v>
                </c:pt>
                <c:pt idx="1">
                  <c:v>116.3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D-49D8-B46E-9B47B8CA7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Yatırımları</a:t>
            </a:r>
            <a:r>
              <a:rPr lang="en-US" baseline="0" dirty="0"/>
              <a:t>, </a:t>
            </a:r>
            <a:r>
              <a:rPr lang="en-US" baseline="0" dirty="0" err="1"/>
              <a:t>Milyar</a:t>
            </a:r>
            <a:r>
              <a:rPr lang="en-US" baseline="0" dirty="0"/>
              <a:t> TL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Medya Yatırımı</c:v>
                </c:pt>
              </c:strCache>
            </c:strRef>
          </c:tx>
          <c:spPr>
            <a:solidFill>
              <a:srgbClr val="26374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328124610720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2F-4250-AA5A-547D2139EF82}"/>
                </c:ext>
              </c:extLst>
            </c:dLbl>
            <c:dLbl>
              <c:idx val="1"/>
              <c:layout>
                <c:manualLayout>
                  <c:x val="0"/>
                  <c:y val="-6.7968745818851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2F-4250-AA5A-547D2139EF82}"/>
                </c:ext>
              </c:extLst>
            </c:dLbl>
            <c:dLbl>
              <c:idx val="2"/>
              <c:layout>
                <c:manualLayout>
                  <c:x val="0"/>
                  <c:y val="-7.499999538631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2F-4250-AA5A-547D2139EF82}"/>
                </c:ext>
              </c:extLst>
            </c:dLbl>
            <c:dLbl>
              <c:idx val="3"/>
              <c:layout>
                <c:manualLayout>
                  <c:x val="0"/>
                  <c:y val="-7.0312495674674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2F-4250-AA5A-547D2139EF82}"/>
                </c:ext>
              </c:extLst>
            </c:dLbl>
            <c:dLbl>
              <c:idx val="4"/>
              <c:layout>
                <c:manualLayout>
                  <c:x val="-1.1458200967217994E-16"/>
                  <c:y val="-6.562499596302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2F-4250-AA5A-547D2139EF82}"/>
                </c:ext>
              </c:extLst>
            </c:dLbl>
            <c:dLbl>
              <c:idx val="5"/>
              <c:layout>
                <c:manualLayout>
                  <c:x val="0"/>
                  <c:y val="-6.7968745818851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2F-4250-AA5A-547D2139EF82}"/>
                </c:ext>
              </c:extLst>
            </c:dLbl>
            <c:dLbl>
              <c:idx val="6"/>
              <c:layout>
                <c:manualLayout>
                  <c:x val="0"/>
                  <c:y val="-5.8593746395561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2F-4250-AA5A-547D2139EF82}"/>
                </c:ext>
              </c:extLst>
            </c:dLbl>
            <c:dLbl>
              <c:idx val="7"/>
              <c:layout>
                <c:manualLayout>
                  <c:x val="0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32F-4250-AA5A-547D2139EF82}"/>
                </c:ext>
              </c:extLst>
            </c:dLbl>
            <c:spPr>
              <a:solidFill>
                <a:srgbClr val="26374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CCBFA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1"/>
                <c:pt idx="0">
                  <c:v>5.93</c:v>
                </c:pt>
                <c:pt idx="1">
                  <c:v>6.47</c:v>
                </c:pt>
                <c:pt idx="2">
                  <c:v>7.18</c:v>
                </c:pt>
                <c:pt idx="3">
                  <c:v>8.02</c:v>
                </c:pt>
                <c:pt idx="4">
                  <c:v>8.25</c:v>
                </c:pt>
                <c:pt idx="5">
                  <c:v>8.68</c:v>
                </c:pt>
                <c:pt idx="6">
                  <c:v>10.23</c:v>
                </c:pt>
                <c:pt idx="7">
                  <c:v>16.95</c:v>
                </c:pt>
                <c:pt idx="8">
                  <c:v>31.74</c:v>
                </c:pt>
                <c:pt idx="9">
                  <c:v>66.06</c:v>
                </c:pt>
                <c:pt idx="10">
                  <c:v>116.3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2F-4250-AA5A-547D2139E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9633280"/>
        <c:axId val="989624160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Büyüme</c:v>
                </c:pt>
              </c:strCache>
            </c:strRef>
          </c:tx>
          <c:spPr>
            <a:ln w="28575" cap="rnd">
              <a:solidFill>
                <a:srgbClr val="CCBFA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BFA3"/>
              </a:solidFill>
              <a:ln w="9525">
                <a:solidFill>
                  <a:srgbClr val="CCBFA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2.3280881080526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21-40E9-81B2-855D3BC9F2B1}"/>
                </c:ext>
              </c:extLst>
            </c:dLbl>
            <c:dLbl>
              <c:idx val="6"/>
              <c:layout>
                <c:manualLayout>
                  <c:x val="-1.1458200967217994E-16"/>
                  <c:y val="1.2933822822514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21-40E9-81B2-855D3BC9F2B1}"/>
                </c:ext>
              </c:extLst>
            </c:dLbl>
            <c:dLbl>
              <c:idx val="9"/>
              <c:layout>
                <c:manualLayout>
                  <c:x val="-7.9687500000000119E-2"/>
                  <c:y val="-1.5520587387017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98-4E30-969E-1F1543FDE396}"/>
                </c:ext>
              </c:extLst>
            </c:dLbl>
            <c:spPr>
              <a:solidFill>
                <a:srgbClr val="CCBFA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Sheet1!$C$2:$C$13</c:f>
              <c:numCache>
                <c:formatCode>0%</c:formatCode>
                <c:ptCount val="11"/>
                <c:pt idx="0">
                  <c:v>0.16866343483489521</c:v>
                </c:pt>
                <c:pt idx="1">
                  <c:v>9.0332185851617952E-2</c:v>
                </c:pt>
                <c:pt idx="2">
                  <c:v>0.10964936669755954</c:v>
                </c:pt>
                <c:pt idx="3">
                  <c:v>0.11632031203237259</c:v>
                </c:pt>
                <c:pt idx="4">
                  <c:v>2.8929484381819304E-2</c:v>
                </c:pt>
                <c:pt idx="5">
                  <c:v>5.302066290977403E-2</c:v>
                </c:pt>
                <c:pt idx="6">
                  <c:v>0.17735067326504783</c:v>
                </c:pt>
                <c:pt idx="7">
                  <c:v>0.65718475073313787</c:v>
                </c:pt>
                <c:pt idx="8">
                  <c:v>0.87253524449949893</c:v>
                </c:pt>
                <c:pt idx="9">
                  <c:v>1.0809517314331125</c:v>
                </c:pt>
                <c:pt idx="10">
                  <c:v>0.76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2F-4250-AA5A-547D2139E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8365600"/>
        <c:axId val="1468382400"/>
      </c:lineChart>
      <c:catAx>
        <c:axId val="9896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89624160"/>
        <c:crosses val="autoZero"/>
        <c:auto val="1"/>
        <c:lblAlgn val="ctr"/>
        <c:lblOffset val="100"/>
        <c:noMultiLvlLbl val="0"/>
      </c:catAx>
      <c:valAx>
        <c:axId val="98962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89633280"/>
        <c:crosses val="autoZero"/>
        <c:crossBetween val="between"/>
      </c:valAx>
      <c:valAx>
        <c:axId val="146838240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68365600"/>
        <c:crosses val="max"/>
        <c:crossBetween val="between"/>
      </c:valAx>
      <c:catAx>
        <c:axId val="1468365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83824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500" b="1" dirty="0" err="1">
                <a:latin typeface="Century Gothic" panose="020B0502020202020204" pitchFamily="34" charset="0"/>
              </a:rPr>
              <a:t>Kaynaklar</a:t>
            </a:r>
            <a:r>
              <a:rPr lang="en-US" sz="1500" b="1" dirty="0">
                <a:latin typeface="Century Gothic" panose="020B0502020202020204" pitchFamily="34" charset="0"/>
              </a:rPr>
              <a:t> (</a:t>
            </a:r>
            <a:r>
              <a:rPr lang="en-US" sz="1500" b="1" dirty="0" err="1">
                <a:latin typeface="Century Gothic" panose="020B0502020202020204" pitchFamily="34" charset="0"/>
              </a:rPr>
              <a:t>Milyon</a:t>
            </a:r>
            <a:r>
              <a:rPr lang="en-US" sz="1500" b="1" baseline="0" dirty="0">
                <a:latin typeface="Century Gothic" panose="020B0502020202020204" pitchFamily="34" charset="0"/>
              </a:rPr>
              <a:t> TL) </a:t>
            </a:r>
            <a:endParaRPr lang="en-US" sz="1500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95602671907098E-2"/>
          <c:y val="0.17073944479401157"/>
          <c:w val="0.88314301119830307"/>
          <c:h val="0.55831392622954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Kısa Vadeli Yükümlülükler</c:v>
                </c:pt>
                <c:pt idx="1">
                  <c:v>Uzun Vadeli Yükümlülükler</c:v>
                </c:pt>
                <c:pt idx="2">
                  <c:v>Özkaynaklar</c:v>
                </c:pt>
                <c:pt idx="3">
                  <c:v>Toplam Kaynaklar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2269</c:v>
                </c:pt>
                <c:pt idx="1">
                  <c:v>50.7</c:v>
                </c:pt>
                <c:pt idx="2">
                  <c:v>1155</c:v>
                </c:pt>
                <c:pt idx="3">
                  <c:v>3475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B-4D69-9218-8F45BB9352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Kısa Vadeli Yükümlülükler</c:v>
                </c:pt>
                <c:pt idx="1">
                  <c:v>Uzun Vadeli Yükümlülükler</c:v>
                </c:pt>
                <c:pt idx="2">
                  <c:v>Özkaynaklar</c:v>
                </c:pt>
                <c:pt idx="3">
                  <c:v>Toplam Kaynaklar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1664</c:v>
                </c:pt>
                <c:pt idx="1">
                  <c:v>53.7</c:v>
                </c:pt>
                <c:pt idx="2">
                  <c:v>1198.5</c:v>
                </c:pt>
                <c:pt idx="3">
                  <c:v>2916.7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B-4D69-9218-8F45BB935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143343"/>
        <c:axId val="1527143823"/>
      </c:barChart>
      <c:catAx>
        <c:axId val="15271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823"/>
        <c:crosses val="autoZero"/>
        <c:auto val="1"/>
        <c:lblAlgn val="ctr"/>
        <c:lblOffset val="100"/>
        <c:noMultiLvlLbl val="0"/>
      </c:catAx>
      <c:valAx>
        <c:axId val="152714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500" b="1" dirty="0" err="1">
                <a:latin typeface="Century Gothic" panose="020B0502020202020204" pitchFamily="34" charset="0"/>
              </a:rPr>
              <a:t>Varlıklar</a:t>
            </a:r>
            <a:r>
              <a:rPr lang="en-US" sz="1500" b="1" dirty="0">
                <a:latin typeface="Century Gothic" panose="020B0502020202020204" pitchFamily="34" charset="0"/>
              </a:rPr>
              <a:t> (</a:t>
            </a:r>
            <a:r>
              <a:rPr lang="en-US" sz="1500" b="1" dirty="0" err="1">
                <a:latin typeface="Century Gothic" panose="020B0502020202020204" pitchFamily="34" charset="0"/>
              </a:rPr>
              <a:t>Milyon</a:t>
            </a:r>
            <a:r>
              <a:rPr lang="en-US" sz="1500" b="1" baseline="0" dirty="0">
                <a:latin typeface="Century Gothic" panose="020B0502020202020204" pitchFamily="34" charset="0"/>
              </a:rPr>
              <a:t> TL) </a:t>
            </a:r>
            <a:endParaRPr lang="en-US" sz="1500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95602671907098E-2"/>
          <c:y val="0.18852710149083673"/>
          <c:w val="0.88314301119830307"/>
          <c:h val="0.61281103450980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Dönen Varlıklar</c:v>
                </c:pt>
                <c:pt idx="1">
                  <c:v>Duran Varlıklar</c:v>
                </c:pt>
                <c:pt idx="2">
                  <c:v>Toplam Varlıklar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2593</c:v>
                </c:pt>
                <c:pt idx="1">
                  <c:v>882</c:v>
                </c:pt>
                <c:pt idx="2">
                  <c:v>3475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B-4D69-9218-8F45BB9352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Dönen Varlıklar</c:v>
                </c:pt>
                <c:pt idx="1">
                  <c:v>Duran Varlıklar</c:v>
                </c:pt>
                <c:pt idx="2">
                  <c:v>Toplam Varlıklar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2042.6</c:v>
                </c:pt>
                <c:pt idx="1">
                  <c:v>874</c:v>
                </c:pt>
                <c:pt idx="2">
                  <c:v>2916.7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B-4D69-9218-8F45BB935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143343"/>
        <c:axId val="1527143823"/>
      </c:barChart>
      <c:catAx>
        <c:axId val="15271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823"/>
        <c:crosses val="autoZero"/>
        <c:auto val="1"/>
        <c:lblAlgn val="ctr"/>
        <c:lblOffset val="100"/>
        <c:noMultiLvlLbl val="0"/>
      </c:catAx>
      <c:valAx>
        <c:axId val="152714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500" b="1" dirty="0" err="1">
                <a:latin typeface="Century Gothic" panose="020B0502020202020204" pitchFamily="34" charset="0"/>
              </a:rPr>
              <a:t>Hasılat</a:t>
            </a:r>
            <a:r>
              <a:rPr lang="en-US" sz="1500" b="1" dirty="0">
                <a:latin typeface="Century Gothic" panose="020B0502020202020204" pitchFamily="34" charset="0"/>
              </a:rPr>
              <a:t> (</a:t>
            </a:r>
            <a:r>
              <a:rPr lang="en-US" sz="1500" b="1" dirty="0" err="1">
                <a:latin typeface="Century Gothic" panose="020B0502020202020204" pitchFamily="34" charset="0"/>
              </a:rPr>
              <a:t>Milyon</a:t>
            </a:r>
            <a:r>
              <a:rPr lang="en-US" sz="1500" b="1" baseline="0" dirty="0">
                <a:latin typeface="Century Gothic" panose="020B0502020202020204" pitchFamily="34" charset="0"/>
              </a:rPr>
              <a:t> TL) </a:t>
            </a:r>
            <a:endParaRPr lang="en-US" sz="1500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Hasılat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7375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B-4D69-9218-8F45BB9352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Hasılat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5745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B-4D69-9218-8F45BB935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143343"/>
        <c:axId val="1527143823"/>
      </c:barChart>
      <c:catAx>
        <c:axId val="15271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823"/>
        <c:crosses val="autoZero"/>
        <c:auto val="1"/>
        <c:lblAlgn val="ctr"/>
        <c:lblOffset val="100"/>
        <c:noMultiLvlLbl val="0"/>
      </c:catAx>
      <c:valAx>
        <c:axId val="152714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500" b="1" dirty="0">
                <a:latin typeface="Century Gothic" panose="020B0502020202020204" pitchFamily="34" charset="0"/>
              </a:rPr>
              <a:t>FAVÖK (</a:t>
            </a:r>
            <a:r>
              <a:rPr lang="en-US" sz="1500" b="1" dirty="0" err="1">
                <a:latin typeface="Century Gothic" panose="020B0502020202020204" pitchFamily="34" charset="0"/>
              </a:rPr>
              <a:t>Milyon</a:t>
            </a:r>
            <a:r>
              <a:rPr lang="en-US" sz="1500" b="1" baseline="0" dirty="0">
                <a:latin typeface="Century Gothic" panose="020B0502020202020204" pitchFamily="34" charset="0"/>
              </a:rPr>
              <a:t> TL) </a:t>
            </a:r>
            <a:endParaRPr lang="en-US" sz="1500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164855241991202E-2"/>
          <c:y val="0.15739870227139274"/>
          <c:w val="0.88314301119830307"/>
          <c:h val="0.61281103450980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Hasılat</c:v>
                </c:pt>
                <c:pt idx="1">
                  <c:v>Dönem Net Kar / Zarar</c:v>
                </c:pt>
                <c:pt idx="2">
                  <c:v>Düzeltilmiş FAVÖK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7375</c:v>
                </c:pt>
                <c:pt idx="1">
                  <c:v>440</c:v>
                </c:pt>
                <c:pt idx="2">
                  <c:v>481.5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B-4D69-9218-8F45BB9352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Hasılat</c:v>
                </c:pt>
                <c:pt idx="1">
                  <c:v>Dönem Net Kar / Zarar</c:v>
                </c:pt>
                <c:pt idx="2">
                  <c:v>Düzeltilmiş FAVÖK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5745</c:v>
                </c:pt>
                <c:pt idx="1">
                  <c:v>248</c:v>
                </c:pt>
                <c:pt idx="2">
                  <c:v>466.5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B-4D69-9218-8F45BB935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143343"/>
        <c:axId val="1527143823"/>
      </c:barChart>
      <c:catAx>
        <c:axId val="15271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823"/>
        <c:crosses val="autoZero"/>
        <c:auto val="1"/>
        <c:lblAlgn val="ctr"/>
        <c:lblOffset val="100"/>
        <c:noMultiLvlLbl val="0"/>
      </c:catAx>
      <c:valAx>
        <c:axId val="152714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2714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1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1D702-74AD-4D9B-8A8F-9BCE7AB3A2C3}" type="datetimeFigureOut">
              <a:rPr lang="tr-TR" smtClean="0"/>
              <a:t>07.10.2025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672"/>
            <a:ext cx="5438140" cy="390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CFC3-2CBD-425F-95D7-B7309237AF5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79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386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699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431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08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5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945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61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5CFC3-2CBD-425F-95D7-B7309237AF56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145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41BA74-E8B0-4BF6-AA14-D6FFB83BB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F8AFCBD-E2BF-4D15-B42D-A9762FF13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BCD6EAA-F30F-4387-8E26-4201D6D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5953F0-5D73-4E49-B966-66673C96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5B3999-43BA-425E-A8F3-E0324E47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477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AFC5A9-DFB7-4484-96FC-7473A7B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9800A4F-25D9-47AB-AB4D-A76B592E8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BA3AB7-C0D8-4208-A935-E782D039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A160888-B236-4C59-BA79-18960D44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890C12-FD71-4C3A-AF90-7842C09B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969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E4FB1E4-722C-4834-807C-615368216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51AF765-4E6E-4578-8A8A-0C6541284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B0AF9F1-CC3E-4A01-9693-94582E52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55BF26-B984-4925-BC5B-C00CD62D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015A80-4198-4809-9D81-A4AD15EA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779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subTitle" idx="1"/>
          </p:nvPr>
        </p:nvSpPr>
        <p:spPr>
          <a:xfrm>
            <a:off x="1321100" y="5012372"/>
            <a:ext cx="2691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2"/>
          </p:nvPr>
        </p:nvSpPr>
        <p:spPr>
          <a:xfrm>
            <a:off x="1321100" y="4219102"/>
            <a:ext cx="2691200" cy="9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953467" y="751501"/>
            <a:ext cx="102852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400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subTitle" idx="3"/>
          </p:nvPr>
        </p:nvSpPr>
        <p:spPr>
          <a:xfrm>
            <a:off x="4750467" y="5012372"/>
            <a:ext cx="2691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4"/>
          </p:nvPr>
        </p:nvSpPr>
        <p:spPr>
          <a:xfrm>
            <a:off x="4750467" y="4219102"/>
            <a:ext cx="2691200" cy="9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5"/>
          </p:nvPr>
        </p:nvSpPr>
        <p:spPr>
          <a:xfrm>
            <a:off x="8179700" y="5012372"/>
            <a:ext cx="2691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6"/>
          </p:nvPr>
        </p:nvSpPr>
        <p:spPr>
          <a:xfrm>
            <a:off x="8179700" y="4219102"/>
            <a:ext cx="2691200" cy="9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92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6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1"/>
            <a:ext cx="4267200" cy="1168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6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3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0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2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33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40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47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53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0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5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8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41">
                <a:solidFill>
                  <a:schemeClr val="tx1">
                    <a:tint val="75000"/>
                  </a:schemeClr>
                </a:solidFill>
              </a:defRPr>
            </a:lvl1pPr>
            <a:lvl2pPr marL="306746" indent="0">
              <a:buNone/>
              <a:defRPr sz="1208">
                <a:solidFill>
                  <a:schemeClr val="tx1">
                    <a:tint val="75000"/>
                  </a:schemeClr>
                </a:solidFill>
              </a:defRPr>
            </a:lvl2pPr>
            <a:lvl3pPr marL="613489" indent="0">
              <a:buNone/>
              <a:defRPr sz="1073">
                <a:solidFill>
                  <a:schemeClr val="tx1">
                    <a:tint val="75000"/>
                  </a:schemeClr>
                </a:solidFill>
              </a:defRPr>
            </a:lvl3pPr>
            <a:lvl4pPr marL="920235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4pPr>
            <a:lvl5pPr marL="1226980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5pPr>
            <a:lvl6pPr marL="1533726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6pPr>
            <a:lvl7pPr marL="1840469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7pPr>
            <a:lvl8pPr marL="2147214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8pPr>
            <a:lvl9pPr marL="2453960" indent="0">
              <a:buNone/>
              <a:defRPr sz="9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79"/>
            </a:lvl1pPr>
            <a:lvl2pPr>
              <a:defRPr sz="1611"/>
            </a:lvl2pPr>
            <a:lvl3pPr>
              <a:defRPr sz="1341"/>
            </a:lvl3pPr>
            <a:lvl4pPr>
              <a:defRPr sz="1208"/>
            </a:lvl4pPr>
            <a:lvl5pPr>
              <a:defRPr sz="1208"/>
            </a:lvl5pPr>
            <a:lvl6pPr>
              <a:defRPr sz="1208"/>
            </a:lvl6pPr>
            <a:lvl7pPr>
              <a:defRPr sz="1208"/>
            </a:lvl7pPr>
            <a:lvl8pPr>
              <a:defRPr sz="1208"/>
            </a:lvl8pPr>
            <a:lvl9pPr>
              <a:defRPr sz="12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79"/>
            </a:lvl1pPr>
            <a:lvl2pPr>
              <a:defRPr sz="1611"/>
            </a:lvl2pPr>
            <a:lvl3pPr>
              <a:defRPr sz="1341"/>
            </a:lvl3pPr>
            <a:lvl4pPr>
              <a:defRPr sz="1208"/>
            </a:lvl4pPr>
            <a:lvl5pPr>
              <a:defRPr sz="1208"/>
            </a:lvl5pPr>
            <a:lvl6pPr>
              <a:defRPr sz="1208"/>
            </a:lvl6pPr>
            <a:lvl7pPr>
              <a:defRPr sz="1208"/>
            </a:lvl7pPr>
            <a:lvl8pPr>
              <a:defRPr sz="1208"/>
            </a:lvl8pPr>
            <a:lvl9pPr>
              <a:defRPr sz="12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85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11"/>
            <a:ext cx="2693458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11" b="1"/>
            </a:lvl1pPr>
            <a:lvl2pPr marL="306746" indent="0">
              <a:buNone/>
              <a:defRPr sz="1341" b="1"/>
            </a:lvl2pPr>
            <a:lvl3pPr marL="613489" indent="0">
              <a:buNone/>
              <a:defRPr sz="1208" b="1"/>
            </a:lvl3pPr>
            <a:lvl4pPr marL="920235" indent="0">
              <a:buNone/>
              <a:defRPr sz="1073" b="1"/>
            </a:lvl4pPr>
            <a:lvl5pPr marL="1226980" indent="0">
              <a:buNone/>
              <a:defRPr sz="1073" b="1"/>
            </a:lvl5pPr>
            <a:lvl6pPr marL="1533726" indent="0">
              <a:buNone/>
              <a:defRPr sz="1073" b="1"/>
            </a:lvl6pPr>
            <a:lvl7pPr marL="1840469" indent="0">
              <a:buNone/>
              <a:defRPr sz="1073" b="1"/>
            </a:lvl7pPr>
            <a:lvl8pPr marL="2147214" indent="0">
              <a:buNone/>
              <a:defRPr sz="1073" b="1"/>
            </a:lvl8pPr>
            <a:lvl9pPr marL="2453960" indent="0">
              <a:buNone/>
              <a:defRPr sz="10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8"/>
            <a:ext cx="2693458" cy="2634192"/>
          </a:xfrm>
          <a:prstGeom prst="rect">
            <a:avLst/>
          </a:prstGeom>
        </p:spPr>
        <p:txBody>
          <a:bodyPr/>
          <a:lstStyle>
            <a:lvl1pPr>
              <a:defRPr sz="1611"/>
            </a:lvl1pPr>
            <a:lvl2pPr>
              <a:defRPr sz="1341"/>
            </a:lvl2pPr>
            <a:lvl3pPr>
              <a:defRPr sz="1208"/>
            </a:lvl3pPr>
            <a:lvl4pPr>
              <a:defRPr sz="1073"/>
            </a:lvl4pPr>
            <a:lvl5pPr>
              <a:defRPr sz="1073"/>
            </a:lvl5pPr>
            <a:lvl6pPr>
              <a:defRPr sz="1073"/>
            </a:lvl6pPr>
            <a:lvl7pPr>
              <a:defRPr sz="1073"/>
            </a:lvl7pPr>
            <a:lvl8pPr>
              <a:defRPr sz="1073"/>
            </a:lvl8pPr>
            <a:lvl9pPr>
              <a:defRPr sz="10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11" b="1"/>
            </a:lvl1pPr>
            <a:lvl2pPr marL="306746" indent="0">
              <a:buNone/>
              <a:defRPr sz="1341" b="1"/>
            </a:lvl2pPr>
            <a:lvl3pPr marL="613489" indent="0">
              <a:buNone/>
              <a:defRPr sz="1208" b="1"/>
            </a:lvl3pPr>
            <a:lvl4pPr marL="920235" indent="0">
              <a:buNone/>
              <a:defRPr sz="1073" b="1"/>
            </a:lvl4pPr>
            <a:lvl5pPr marL="1226980" indent="0">
              <a:buNone/>
              <a:defRPr sz="1073" b="1"/>
            </a:lvl5pPr>
            <a:lvl6pPr marL="1533726" indent="0">
              <a:buNone/>
              <a:defRPr sz="1073" b="1"/>
            </a:lvl6pPr>
            <a:lvl7pPr marL="1840469" indent="0">
              <a:buNone/>
              <a:defRPr sz="1073" b="1"/>
            </a:lvl7pPr>
            <a:lvl8pPr marL="2147214" indent="0">
              <a:buNone/>
              <a:defRPr sz="1073" b="1"/>
            </a:lvl8pPr>
            <a:lvl9pPr marL="2453960" indent="0">
              <a:buNone/>
              <a:defRPr sz="10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8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11"/>
            </a:lvl1pPr>
            <a:lvl2pPr>
              <a:defRPr sz="1341"/>
            </a:lvl2pPr>
            <a:lvl3pPr>
              <a:defRPr sz="1208"/>
            </a:lvl3pPr>
            <a:lvl4pPr>
              <a:defRPr sz="1073"/>
            </a:lvl4pPr>
            <a:lvl5pPr>
              <a:defRPr sz="1073"/>
            </a:lvl5pPr>
            <a:lvl6pPr>
              <a:defRPr sz="1073"/>
            </a:lvl6pPr>
            <a:lvl7pPr>
              <a:defRPr sz="1073"/>
            </a:lvl7pPr>
            <a:lvl8pPr>
              <a:defRPr sz="1073"/>
            </a:lvl8pPr>
            <a:lvl9pPr>
              <a:defRPr sz="10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9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756F41-5945-4A49-ABEF-34E522D5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ADA4F3-B710-435F-84FC-8CC9B530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30769D-5AB4-4FD0-8A65-9C1EA847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3671BE-D71A-4E8A-A7F3-D2A3AC0D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4E0944-3104-4144-B984-CBEE493E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3551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6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4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6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45"/>
            </a:lvl1pPr>
            <a:lvl2pPr>
              <a:defRPr sz="1879"/>
            </a:lvl2pPr>
            <a:lvl3pPr>
              <a:defRPr sz="1611"/>
            </a:lvl3pPr>
            <a:lvl4pPr>
              <a:defRPr sz="1341"/>
            </a:lvl4pPr>
            <a:lvl5pPr>
              <a:defRPr sz="1341"/>
            </a:lvl5pPr>
            <a:lvl6pPr>
              <a:defRPr sz="1341"/>
            </a:lvl6pPr>
            <a:lvl7pPr>
              <a:defRPr sz="1341"/>
            </a:lvl7pPr>
            <a:lvl8pPr>
              <a:defRPr sz="1341"/>
            </a:lvl8pPr>
            <a:lvl9pPr>
              <a:defRPr sz="13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5"/>
            <a:ext cx="2005542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8"/>
            </a:lvl1pPr>
            <a:lvl2pPr marL="306746" indent="0">
              <a:buNone/>
              <a:defRPr sz="805"/>
            </a:lvl2pPr>
            <a:lvl3pPr marL="613489" indent="0">
              <a:buNone/>
              <a:defRPr sz="670"/>
            </a:lvl3pPr>
            <a:lvl4pPr marL="920235" indent="0">
              <a:buNone/>
              <a:defRPr sz="605"/>
            </a:lvl4pPr>
            <a:lvl5pPr marL="1226980" indent="0">
              <a:buNone/>
              <a:defRPr sz="605"/>
            </a:lvl5pPr>
            <a:lvl6pPr marL="1533726" indent="0">
              <a:buNone/>
              <a:defRPr sz="605"/>
            </a:lvl6pPr>
            <a:lvl7pPr marL="1840469" indent="0">
              <a:buNone/>
              <a:defRPr sz="605"/>
            </a:lvl7pPr>
            <a:lvl8pPr marL="2147214" indent="0">
              <a:buNone/>
              <a:defRPr sz="605"/>
            </a:lvl8pPr>
            <a:lvl9pPr marL="2453960" indent="0">
              <a:buNone/>
              <a:defRPr sz="6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9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45"/>
            </a:lvl1pPr>
            <a:lvl2pPr marL="306746" indent="0">
              <a:buNone/>
              <a:defRPr sz="1879"/>
            </a:lvl2pPr>
            <a:lvl3pPr marL="613489" indent="0">
              <a:buNone/>
              <a:defRPr sz="1611"/>
            </a:lvl3pPr>
            <a:lvl4pPr marL="920235" indent="0">
              <a:buNone/>
              <a:defRPr sz="1341"/>
            </a:lvl4pPr>
            <a:lvl5pPr marL="1226980" indent="0">
              <a:buNone/>
              <a:defRPr sz="1341"/>
            </a:lvl5pPr>
            <a:lvl6pPr marL="1533726" indent="0">
              <a:buNone/>
              <a:defRPr sz="1341"/>
            </a:lvl6pPr>
            <a:lvl7pPr marL="1840469" indent="0">
              <a:buNone/>
              <a:defRPr sz="1341"/>
            </a:lvl7pPr>
            <a:lvl8pPr marL="2147214" indent="0">
              <a:buNone/>
              <a:defRPr sz="1341"/>
            </a:lvl8pPr>
            <a:lvl9pPr marL="2453960" indent="0">
              <a:buNone/>
              <a:defRPr sz="134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8"/>
            </a:lvl1pPr>
            <a:lvl2pPr marL="306746" indent="0">
              <a:buNone/>
              <a:defRPr sz="805"/>
            </a:lvl2pPr>
            <a:lvl3pPr marL="613489" indent="0">
              <a:buNone/>
              <a:defRPr sz="670"/>
            </a:lvl3pPr>
            <a:lvl4pPr marL="920235" indent="0">
              <a:buNone/>
              <a:defRPr sz="605"/>
            </a:lvl4pPr>
            <a:lvl5pPr marL="1226980" indent="0">
              <a:buNone/>
              <a:defRPr sz="605"/>
            </a:lvl5pPr>
            <a:lvl6pPr marL="1533726" indent="0">
              <a:buNone/>
              <a:defRPr sz="605"/>
            </a:lvl6pPr>
            <a:lvl7pPr marL="1840469" indent="0">
              <a:buNone/>
              <a:defRPr sz="605"/>
            </a:lvl7pPr>
            <a:lvl8pPr marL="2147214" indent="0">
              <a:buNone/>
              <a:defRPr sz="605"/>
            </a:lvl8pPr>
            <a:lvl9pPr marL="2453960" indent="0">
              <a:buNone/>
              <a:defRPr sz="6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96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6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0"/>
            <a:ext cx="1422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0"/>
            <a:ext cx="1930400" cy="2434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1" y="4237570"/>
            <a:ext cx="1422400" cy="24341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15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936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4 - Image Option 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41222-0B6A-8D92-DF67-8E6A837BBF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637551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91999 w 12192000"/>
              <a:gd name="connsiteY3" fmla="*/ 6858000 h 6858000"/>
              <a:gd name="connsiteX4" fmla="*/ 12191999 w 12192000"/>
              <a:gd name="connsiteY4" fmla="*/ 4647571 h 6858000"/>
              <a:gd name="connsiteX5" fmla="*/ 7396105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29737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37551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647571"/>
                </a:lnTo>
                <a:lnTo>
                  <a:pt x="7396105" y="6858000"/>
                </a:lnTo>
                <a:lnTo>
                  <a:pt x="0" y="6858000"/>
                </a:lnTo>
                <a:lnTo>
                  <a:pt x="0" y="29737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Insert </a:t>
            </a:r>
            <a:r>
              <a:rPr lang="de-DE" err="1"/>
              <a:t>image</a:t>
            </a:r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FD40A2A-33C2-91E9-2558-FEE1B7B1A6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999" y="3429000"/>
            <a:ext cx="7491214" cy="29956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5E2AA9E-0108-BA3F-BC41-B8FA1CA51B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40913" y="6229325"/>
            <a:ext cx="1902515" cy="236904"/>
          </a:xfrm>
        </p:spPr>
        <p:txBody>
          <a:bodyPr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31" indent="0" algn="ctr">
              <a:buNone/>
              <a:defRPr sz="2000"/>
            </a:lvl2pPr>
            <a:lvl3pPr marL="914460" indent="0" algn="ctr">
              <a:buNone/>
              <a:defRPr sz="1801"/>
            </a:lvl3pPr>
            <a:lvl4pPr marL="1371690" indent="0" algn="ctr">
              <a:buNone/>
              <a:defRPr sz="1600"/>
            </a:lvl4pPr>
            <a:lvl5pPr marL="1828921" indent="0" algn="ctr">
              <a:buNone/>
              <a:defRPr sz="1600"/>
            </a:lvl5pPr>
            <a:lvl6pPr marL="2286150" indent="0" algn="ctr">
              <a:buNone/>
              <a:defRPr sz="1600"/>
            </a:lvl6pPr>
            <a:lvl7pPr marL="2743381" indent="0" algn="ctr">
              <a:buNone/>
              <a:defRPr sz="1600"/>
            </a:lvl7pPr>
            <a:lvl8pPr marL="3200610" indent="0" algn="ctr">
              <a:buNone/>
              <a:defRPr sz="1600"/>
            </a:lvl8pPr>
            <a:lvl9pPr marL="3657841" indent="0" algn="ctr">
              <a:buNone/>
              <a:defRPr sz="1600"/>
            </a:lvl9pPr>
          </a:lstStyle>
          <a:p>
            <a:r>
              <a:rPr lang="en-GB" noProof="0"/>
              <a:t>Click to edit subtitle</a:t>
            </a:r>
          </a:p>
        </p:txBody>
      </p:sp>
      <p:pic>
        <p:nvPicPr>
          <p:cNvPr id="2" name="Picture 1" descr="A whit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98BFEA2-FCE0-EE45-4B1F-919E819F7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9" y="846294"/>
            <a:ext cx="2712917" cy="3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0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804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ACC316-08BD-4C55-A72F-AC939963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31A11D9-8907-4783-9F35-381A89082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225D0BE-3D43-4321-BB55-C5A6976C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BB4C49-C1A7-4B86-8894-ED553E2F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F02273-5ABC-4DD2-B309-D51DE317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28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A6FC71-5598-4FA2-ACD3-F1CA38DA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7481D1-9996-44B6-9617-BC3ACE014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A0EA6B5-EEFE-4A33-B38E-EBBB10EB5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3C5FD05-9B99-4FCC-B743-2AA38866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B8BBAB7-87C0-4B6E-88D7-7CA11DAB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E0B5251-2F8F-4995-AC54-EF4D06EF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95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74889C-A834-42AA-9135-5F04EE3F9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83661A-0DA6-4377-8E8B-29CE3A715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6934761-B11C-4418-9383-919ED5176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F7E57FD-7556-4602-841D-BFBDCAB43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B7F778-78D2-495C-B14C-FC750099E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4C919DC-D04B-4E35-A72C-DFE72726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0FCE998-6DF4-406D-B526-FA82C71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75609A6-7157-446B-BCC6-5E83E2CC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337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59756E14-5782-4B1B-9483-1D75D260A5DD}"/>
              </a:ext>
            </a:extLst>
          </p:cNvPr>
          <p:cNvSpPr/>
          <p:nvPr userDrawn="1"/>
        </p:nvSpPr>
        <p:spPr>
          <a:xfrm>
            <a:off x="-1" y="0"/>
            <a:ext cx="7016621" cy="717141"/>
          </a:xfrm>
          <a:prstGeom prst="rect">
            <a:avLst/>
          </a:prstGeom>
          <a:solidFill>
            <a:srgbClr val="2637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09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36CB963-5EFD-4C47-AA32-FD5EFBF3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C18C872-E813-4F14-84D9-C0725DC5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60E1159-DA97-4A72-A728-E129098D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29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6688B9-2EFE-4E8B-B40E-969C657B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E6BFAC-7341-4E64-B1A7-AB067DD0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DED5DE1-DB2F-4F1C-AD42-0D4D61170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D1B536E-7778-4937-8C3E-CCB48850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C18498E-0736-446E-9E02-7D790B95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0832D1-EFBE-428F-A2D1-6B6CEAAE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49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826EA9-CC10-4C6F-AC71-4435C637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7EE3EFF-D7C3-4C5A-B49B-4539D100A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8DBECE1-BA2F-4702-AAEA-E287E0763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1A8E234-43A8-4D83-82A6-EAEC481E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BD0492A-7328-4C37-B33A-DBC22F9C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F02E55E-43CC-4B86-B74E-F5161AD3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54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4E8ED0C-8507-41D5-B4F5-04AB5C3E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9D63692-ADCF-444B-BEAE-B6895294A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BC20C65-1FE2-455E-916A-2B288D6DB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DF5E37-1FB2-4117-ABDD-94171EE46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E20D7C-4D53-4030-8677-FD647EBBC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8D705-5492-473F-B667-76414BCC21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08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0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54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5" r:id="rId13"/>
    <p:sldLayoutId id="2147483696" r:id="rId14"/>
  </p:sldLayoutIdLst>
  <p:hf hdr="0" ftr="0" dt="0"/>
  <p:txStyles>
    <p:titleStyle>
      <a:lvl1pPr algn="ctr" defTabSz="613489" rtl="0" eaLnBrk="1" latinLnBrk="0" hangingPunct="1">
        <a:spcBef>
          <a:spcPct val="0"/>
        </a:spcBef>
        <a:buNone/>
        <a:defRPr sz="29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059" indent="-230059" algn="l" defTabSz="613489" rtl="0" eaLnBrk="1" latinLnBrk="0" hangingPunct="1">
        <a:spcBef>
          <a:spcPct val="20000"/>
        </a:spcBef>
        <a:buFont typeface="Arial" pitchFamily="34" charset="0"/>
        <a:buChar char="•"/>
        <a:defRPr sz="2145" kern="1200">
          <a:solidFill>
            <a:schemeClr val="tx1"/>
          </a:solidFill>
          <a:latin typeface="+mn-lt"/>
          <a:ea typeface="+mn-ea"/>
          <a:cs typeface="+mn-cs"/>
        </a:defRPr>
      </a:lvl1pPr>
      <a:lvl2pPr marL="498459" indent="-191716" algn="l" defTabSz="613489" rtl="0" eaLnBrk="1" latinLnBrk="0" hangingPunct="1">
        <a:spcBef>
          <a:spcPct val="20000"/>
        </a:spcBef>
        <a:buFont typeface="Arial" pitchFamily="34" charset="0"/>
        <a:buChar char="–"/>
        <a:defRPr sz="1879" kern="1200">
          <a:solidFill>
            <a:schemeClr val="tx1"/>
          </a:solidFill>
          <a:latin typeface="+mn-lt"/>
          <a:ea typeface="+mn-ea"/>
          <a:cs typeface="+mn-cs"/>
        </a:defRPr>
      </a:lvl2pPr>
      <a:lvl3pPr marL="766863" indent="-153372" algn="l" defTabSz="613489" rtl="0" eaLnBrk="1" latinLnBrk="0" hangingPunct="1">
        <a:spcBef>
          <a:spcPct val="20000"/>
        </a:spcBef>
        <a:buFont typeface="Arial" pitchFamily="34" charset="0"/>
        <a:buChar char="•"/>
        <a:defRPr sz="1611" kern="1200">
          <a:solidFill>
            <a:schemeClr val="tx1"/>
          </a:solidFill>
          <a:latin typeface="+mn-lt"/>
          <a:ea typeface="+mn-ea"/>
          <a:cs typeface="+mn-cs"/>
        </a:defRPr>
      </a:lvl3pPr>
      <a:lvl4pPr marL="1073610" indent="-153372" algn="l" defTabSz="613489" rtl="0" eaLnBrk="1" latinLnBrk="0" hangingPunct="1">
        <a:spcBef>
          <a:spcPct val="20000"/>
        </a:spcBef>
        <a:buFont typeface="Arial" pitchFamily="34" charset="0"/>
        <a:buChar char="–"/>
        <a:defRPr sz="1341" kern="1200">
          <a:solidFill>
            <a:schemeClr val="tx1"/>
          </a:solidFill>
          <a:latin typeface="+mn-lt"/>
          <a:ea typeface="+mn-ea"/>
          <a:cs typeface="+mn-cs"/>
        </a:defRPr>
      </a:lvl4pPr>
      <a:lvl5pPr marL="1380352" indent="-153372" algn="l" defTabSz="613489" rtl="0" eaLnBrk="1" latinLnBrk="0" hangingPunct="1">
        <a:spcBef>
          <a:spcPct val="20000"/>
        </a:spcBef>
        <a:buFont typeface="Arial" pitchFamily="34" charset="0"/>
        <a:buChar char="»"/>
        <a:defRPr sz="1341" kern="1200">
          <a:solidFill>
            <a:schemeClr val="tx1"/>
          </a:solidFill>
          <a:latin typeface="+mn-lt"/>
          <a:ea typeface="+mn-ea"/>
          <a:cs typeface="+mn-cs"/>
        </a:defRPr>
      </a:lvl5pPr>
      <a:lvl6pPr marL="1687098" indent="-153372" algn="l" defTabSz="613489" rtl="0" eaLnBrk="1" latinLnBrk="0" hangingPunct="1">
        <a:spcBef>
          <a:spcPct val="20000"/>
        </a:spcBef>
        <a:buFont typeface="Arial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6pPr>
      <a:lvl7pPr marL="1993843" indent="-153372" algn="l" defTabSz="613489" rtl="0" eaLnBrk="1" latinLnBrk="0" hangingPunct="1">
        <a:spcBef>
          <a:spcPct val="20000"/>
        </a:spcBef>
        <a:buFont typeface="Arial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7pPr>
      <a:lvl8pPr marL="2300588" indent="-153372" algn="l" defTabSz="613489" rtl="0" eaLnBrk="1" latinLnBrk="0" hangingPunct="1">
        <a:spcBef>
          <a:spcPct val="20000"/>
        </a:spcBef>
        <a:buFont typeface="Arial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8pPr>
      <a:lvl9pPr marL="2607333" indent="-153372" algn="l" defTabSz="613489" rtl="0" eaLnBrk="1" latinLnBrk="0" hangingPunct="1">
        <a:spcBef>
          <a:spcPct val="20000"/>
        </a:spcBef>
        <a:buFont typeface="Arial" pitchFamily="34" charset="0"/>
        <a:buChar char="•"/>
        <a:defRPr sz="13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1pPr>
      <a:lvl2pPr marL="306746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2pPr>
      <a:lvl3pPr marL="613489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3pPr>
      <a:lvl4pPr marL="920235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4pPr>
      <a:lvl5pPr marL="1226980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5pPr>
      <a:lvl6pPr marL="1533726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6pPr>
      <a:lvl7pPr marL="1840469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7pPr>
      <a:lvl8pPr marL="2147214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8pPr>
      <a:lvl9pPr marL="2453960" algn="l" defTabSz="613489" rtl="0" eaLnBrk="1" latinLnBrk="0" hangingPunct="1">
        <a:defRPr sz="12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tif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p.org.tr/tr/Bildirim/1407449" TargetMode="External"/><Relationship Id="rId13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12" Type="http://schemas.openxmlformats.org/officeDocument/2006/relationships/hyperlink" Target="https://www.kap.org.tr/tr/Bildirim/147844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hyperlink" Target="https://www.kap.org.tr/tr/Bildirim/1401517" TargetMode="External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0.wdp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12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svg"/><Relationship Id="rId11" Type="http://schemas.microsoft.com/office/2007/relationships/hdphoto" Target="../media/hdphoto8.wdp"/><Relationship Id="rId5" Type="http://schemas.openxmlformats.org/officeDocument/2006/relationships/image" Target="../media/image59.pn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9" Type="http://schemas.openxmlformats.org/officeDocument/2006/relationships/image" Target="../media/image95.png"/><Relationship Id="rId21" Type="http://schemas.openxmlformats.org/officeDocument/2006/relationships/image" Target="../media/image77.png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47" Type="http://schemas.openxmlformats.org/officeDocument/2006/relationships/image" Target="../media/image102.pn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6" Type="http://schemas.openxmlformats.org/officeDocument/2006/relationships/image" Target="../media/image72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11" Type="http://schemas.microsoft.com/office/2007/relationships/hdphoto" Target="../media/hdphoto12.wdp"/><Relationship Id="rId24" Type="http://schemas.openxmlformats.org/officeDocument/2006/relationships/image" Target="../media/image80.jpeg"/><Relationship Id="rId32" Type="http://schemas.openxmlformats.org/officeDocument/2006/relationships/image" Target="../media/image88.png"/><Relationship Id="rId37" Type="http://schemas.openxmlformats.org/officeDocument/2006/relationships/image" Target="../media/image93.jpeg"/><Relationship Id="rId40" Type="http://schemas.openxmlformats.org/officeDocument/2006/relationships/image" Target="../media/image96.png"/><Relationship Id="rId45" Type="http://schemas.openxmlformats.org/officeDocument/2006/relationships/image" Target="../media/image100.jpe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4" Type="http://schemas.openxmlformats.org/officeDocument/2006/relationships/image" Target="../media/image99.png"/><Relationship Id="rId4" Type="http://schemas.openxmlformats.org/officeDocument/2006/relationships/image" Target="../media/image5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microsoft.com/office/2007/relationships/hdphoto" Target="../media/hdphoto13.wdp"/><Relationship Id="rId48" Type="http://schemas.openxmlformats.org/officeDocument/2006/relationships/image" Target="../media/image103.png"/><Relationship Id="rId8" Type="http://schemas.openxmlformats.org/officeDocument/2006/relationships/image" Target="../media/image65.jpeg"/><Relationship Id="rId3" Type="http://schemas.microsoft.com/office/2007/relationships/hdphoto" Target="../media/hdphoto1.wdp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46" Type="http://schemas.openxmlformats.org/officeDocument/2006/relationships/image" Target="../media/image101.png"/><Relationship Id="rId20" Type="http://schemas.openxmlformats.org/officeDocument/2006/relationships/image" Target="../media/image76.png"/><Relationship Id="rId41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microsoft.com/office/2007/relationships/hdphoto" Target="../media/hdphoto1.wdp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4.png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11" Type="http://schemas.openxmlformats.org/officeDocument/2006/relationships/image" Target="../media/image102.png"/><Relationship Id="rId5" Type="http://schemas.openxmlformats.org/officeDocument/2006/relationships/image" Target="../media/image104.png"/><Relationship Id="rId15" Type="http://schemas.openxmlformats.org/officeDocument/2006/relationships/image" Target="../media/image113.png"/><Relationship Id="rId10" Type="http://schemas.openxmlformats.org/officeDocument/2006/relationships/image" Target="../media/image109.jpeg"/><Relationship Id="rId4" Type="http://schemas.openxmlformats.org/officeDocument/2006/relationships/image" Target="../media/image5.png"/><Relationship Id="rId9" Type="http://schemas.openxmlformats.org/officeDocument/2006/relationships/image" Target="../media/image108.sv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www.pciletisimmedya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taliye.yesilurdu@pplcomms.com" TargetMode="External"/><Relationship Id="rId5" Type="http://schemas.openxmlformats.org/officeDocument/2006/relationships/hyperlink" Target="mailto:yatirimci.iliskileri@pciletisimmedya.com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C86FC3C5-A8A1-5DD0-FE6C-FEA933D82314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CCBFA3"/>
              </a:clrFrom>
              <a:clrTo>
                <a:srgbClr val="CCBFA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141C124-2906-8168-2BF9-127478E05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138418"/>
            <a:ext cx="4248150" cy="25174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639A08-EA0F-B72B-B11A-6122B4B66DF2}"/>
              </a:ext>
            </a:extLst>
          </p:cNvPr>
          <p:cNvSpPr txBox="1">
            <a:spLocks/>
          </p:cNvSpPr>
          <p:nvPr/>
        </p:nvSpPr>
        <p:spPr>
          <a:xfrm>
            <a:off x="6115050" y="1319654"/>
            <a:ext cx="5886450" cy="41549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b="1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b="1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b="1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b="1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pc="93" dirty="0"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Yatırımcı </a:t>
            </a:r>
            <a:r>
              <a:rPr lang="en-US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Sunumu</a:t>
            </a:r>
            <a:r>
              <a:rPr lang="en-US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2023 &amp;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2024-2025 Q2</a:t>
            </a:r>
            <a:r>
              <a:rPr lang="en-US" sz="20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		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Eylül 2025 </a:t>
            </a:r>
            <a:endParaRPr lang="tr-TR" sz="24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6D5A2-56E7-1FF4-F843-8D8CB63AEE43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</p:spTree>
    <p:extLst>
      <p:ext uri="{BB962C8B-B14F-4D97-AF65-F5344CB8AC3E}">
        <p14:creationId xmlns:p14="http://schemas.microsoft.com/office/powerpoint/2010/main" val="68672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rchitectural photography of glass curtain buildings">
            <a:extLst>
              <a:ext uri="{FF2B5EF4-FFF2-40B4-BE49-F238E27FC236}">
                <a16:creationId xmlns:a16="http://schemas.microsoft.com/office/drawing/2014/main" id="{A5D5AEEA-084B-4AEC-A90C-3351DDBA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84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325F7-2F2A-48F1-8486-4669A1CD462D}"/>
              </a:ext>
            </a:extLst>
          </p:cNvPr>
          <p:cNvSpPr/>
          <p:nvPr/>
        </p:nvSpPr>
        <p:spPr>
          <a:xfrm>
            <a:off x="0" y="-1"/>
            <a:ext cx="12192000" cy="6857990"/>
          </a:xfrm>
          <a:prstGeom prst="rect">
            <a:avLst/>
          </a:prstGeom>
          <a:solidFill>
            <a:srgbClr val="26374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2AD4B-4431-49CB-8D3E-8BA3FD584629}"/>
              </a:ext>
            </a:extLst>
          </p:cNvPr>
          <p:cNvSpPr/>
          <p:nvPr/>
        </p:nvSpPr>
        <p:spPr>
          <a:xfrm>
            <a:off x="1544320" y="944880"/>
            <a:ext cx="5110480" cy="4511040"/>
          </a:xfrm>
          <a:prstGeom prst="rect">
            <a:avLst/>
          </a:prstGeom>
          <a:noFill/>
          <a:ln w="19050">
            <a:solidFill>
              <a:srgbClr val="DBD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5DCCE-3893-4610-8335-E65824F35306}"/>
              </a:ext>
            </a:extLst>
          </p:cNvPr>
          <p:cNvSpPr txBox="1"/>
          <p:nvPr/>
        </p:nvSpPr>
        <p:spPr>
          <a:xfrm>
            <a:off x="750115" y="2256729"/>
            <a:ext cx="3057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>
              <a:defRPr sz="3200" b="1">
                <a:solidFill>
                  <a:srgbClr val="CCBFA3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  <a:endParaRPr kumimoji="0" lang="tr-TR" sz="20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B0D17-CA4F-4F44-93A5-0AB46275775A}"/>
              </a:ext>
            </a:extLst>
          </p:cNvPr>
          <p:cNvSpPr txBox="1"/>
          <p:nvPr/>
        </p:nvSpPr>
        <p:spPr>
          <a:xfrm>
            <a:off x="3571875" y="3250195"/>
            <a:ext cx="2911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Organizasyon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Yapısı</a:t>
            </a:r>
            <a:endParaRPr kumimoji="0" lang="tr-TR" sz="3200" b="0" i="0" u="none" strike="noStrike" kern="1200" cap="none" spc="0" normalizeH="0" baseline="0" noProof="0">
              <a:ln>
                <a:noFill/>
              </a:ln>
              <a:solidFill>
                <a:srgbClr val="CCB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E439C-85B5-C6E2-293B-B4AFCDD4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5" y="1905000"/>
            <a:ext cx="4383248" cy="3048000"/>
          </a:xfrm>
          <a:prstGeom prst="rect">
            <a:avLst/>
          </a:prstGeom>
          <a:ln>
            <a:solidFill>
              <a:srgbClr val="CCBFA3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2EBF5-36DE-DCBE-E8FF-EF5DC50E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415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7FB47E8E-53CB-E756-4062-2C7E7CC575A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55"/>
            <a:ext cx="12192000" cy="6858000"/>
          </a:xfrm>
          <a:prstGeom prst="rect">
            <a:avLst/>
          </a:prstGeom>
        </p:spPr>
      </p:pic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787B0602-6AC8-8FE2-9169-D9CCF8F54053}"/>
              </a:ext>
            </a:extLst>
          </p:cNvPr>
          <p:cNvSpPr/>
          <p:nvPr/>
        </p:nvSpPr>
        <p:spPr>
          <a:xfrm flipV="1">
            <a:off x="1894466" y="3565279"/>
            <a:ext cx="3668109" cy="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5DB5507-E913-46F7-5FEA-DE693D11E36A}"/>
              </a:ext>
            </a:extLst>
          </p:cNvPr>
          <p:cNvSpPr/>
          <p:nvPr/>
        </p:nvSpPr>
        <p:spPr>
          <a:xfrm flipV="1">
            <a:off x="1894466" y="4400836"/>
            <a:ext cx="3668109" cy="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6C6AAED-A73C-A8A3-420D-FE6B59681B53}"/>
              </a:ext>
            </a:extLst>
          </p:cNvPr>
          <p:cNvSpPr/>
          <p:nvPr/>
        </p:nvSpPr>
        <p:spPr>
          <a:xfrm flipV="1">
            <a:off x="1894466" y="2736604"/>
            <a:ext cx="3668109" cy="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3" name="Straight Connector 72">
            <a:extLst>
              <a:ext uri="{FF2B5EF4-FFF2-40B4-BE49-F238E27FC236}">
                <a16:creationId xmlns:a16="http://schemas.microsoft.com/office/drawing/2014/main" id="{329B8276-E35E-24A7-9BDD-D9963473A3F6}"/>
              </a:ext>
            </a:extLst>
          </p:cNvPr>
          <p:cNvSpPr/>
          <p:nvPr/>
        </p:nvSpPr>
        <p:spPr>
          <a:xfrm flipV="1">
            <a:off x="1894466" y="1955462"/>
            <a:ext cx="3668109" cy="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BA480E6-08DD-392D-79CF-9EB38804D8B2}"/>
              </a:ext>
            </a:extLst>
          </p:cNvPr>
          <p:cNvSpPr/>
          <p:nvPr/>
        </p:nvSpPr>
        <p:spPr>
          <a:xfrm>
            <a:off x="6111899" y="1749437"/>
            <a:ext cx="2044616" cy="59385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D4E6E4-A871-2AAD-77F3-291172B98479}"/>
              </a:ext>
            </a:extLst>
          </p:cNvPr>
          <p:cNvSpPr txBox="1"/>
          <p:nvPr/>
        </p:nvSpPr>
        <p:spPr>
          <a:xfrm>
            <a:off x="5607118" y="1673237"/>
            <a:ext cx="2451031" cy="593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ctr" anchorCtr="0">
            <a:noAutofit/>
          </a:bodyPr>
          <a:lstStyle/>
          <a:p>
            <a:pPr marL="0" marR="0" lvl="0" indent="0" algn="l" defTabSz="7111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26374D"/>
                </a:solidFill>
                <a:latin typeface="Century Gothic" panose="020B0502020202020204" pitchFamily="34" charset="0"/>
                <a:sym typeface="Arial"/>
              </a:rPr>
              <a:t>Medya</a:t>
            </a:r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US" sz="1400" dirty="0" err="1">
                <a:solidFill>
                  <a:srgbClr val="26374D"/>
                </a:solidFill>
                <a:latin typeface="Century Gothic" panose="020B0502020202020204" pitchFamily="34" charset="0"/>
                <a:sym typeface="Arial"/>
              </a:rPr>
              <a:t>Planlama</a:t>
            </a:r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  <a:sym typeface="Arial"/>
              </a:rPr>
              <a:t>/ </a:t>
            </a:r>
            <a:r>
              <a:rPr lang="en-US" sz="1400" dirty="0" err="1">
                <a:solidFill>
                  <a:srgbClr val="26374D"/>
                </a:solidFill>
                <a:latin typeface="Century Gothic" panose="020B0502020202020204" pitchFamily="34" charset="0"/>
                <a:sym typeface="Arial"/>
              </a:rPr>
              <a:t>Satınalma</a:t>
            </a:r>
            <a:endParaRPr lang="en-US" sz="1400" dirty="0">
              <a:solidFill>
                <a:srgbClr val="26374D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B0601BF-30EE-4889-5D92-6FE2CECEE78D}"/>
              </a:ext>
            </a:extLst>
          </p:cNvPr>
          <p:cNvSpPr/>
          <p:nvPr/>
        </p:nvSpPr>
        <p:spPr>
          <a:xfrm>
            <a:off x="5563525" y="3219377"/>
            <a:ext cx="1984569" cy="5938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276314D-7743-C0F5-5CE0-89B9031E7DA9}"/>
              </a:ext>
            </a:extLst>
          </p:cNvPr>
          <p:cNvSpPr/>
          <p:nvPr/>
        </p:nvSpPr>
        <p:spPr>
          <a:xfrm>
            <a:off x="5738393" y="3746293"/>
            <a:ext cx="2044360" cy="5938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E3A7F55-46CC-46F5-40D5-3FCA280FD109}"/>
              </a:ext>
            </a:extLst>
          </p:cNvPr>
          <p:cNvSpPr/>
          <p:nvPr/>
        </p:nvSpPr>
        <p:spPr>
          <a:xfrm>
            <a:off x="5886005" y="4257693"/>
            <a:ext cx="2044360" cy="5938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13C32C9-0BB4-9254-15F8-D13F561EA645}"/>
              </a:ext>
            </a:extLst>
          </p:cNvPr>
          <p:cNvSpPr/>
          <p:nvPr/>
        </p:nvSpPr>
        <p:spPr>
          <a:xfrm>
            <a:off x="3579255" y="1573558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DB3405E2-9924-B13A-D0FD-D326848F1049}"/>
              </a:ext>
            </a:extLst>
          </p:cNvPr>
          <p:cNvSpPr/>
          <p:nvPr/>
        </p:nvSpPr>
        <p:spPr>
          <a:xfrm>
            <a:off x="260235" y="1948015"/>
            <a:ext cx="3280975" cy="3268360"/>
          </a:xfrm>
          <a:prstGeom prst="flowChartConnector">
            <a:avLst/>
          </a:prstGeom>
          <a:solidFill>
            <a:srgbClr val="FFFBF6"/>
          </a:solidFill>
          <a:ln w="19050">
            <a:solidFill>
              <a:srgbClr val="263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12" name="Picture 111" descr="Logo, company name&#10;&#10;Description automatically generated">
            <a:extLst>
              <a:ext uri="{FF2B5EF4-FFF2-40B4-BE49-F238E27FC236}">
                <a16:creationId xmlns:a16="http://schemas.microsoft.com/office/drawing/2014/main" id="{FB27E9D5-18D6-7DF5-3515-0A100A85F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70" y="2985630"/>
            <a:ext cx="2134565" cy="126494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B2490F-88B0-D87E-DB0A-574A62A91A1C}"/>
              </a:ext>
            </a:extLst>
          </p:cNvPr>
          <p:cNvSpPr/>
          <p:nvPr/>
        </p:nvSpPr>
        <p:spPr>
          <a:xfrm>
            <a:off x="4637755" y="1573558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B4728260-7C79-394C-0690-A9D741C72E44}"/>
              </a:ext>
            </a:extLst>
          </p:cNvPr>
          <p:cNvSpPr/>
          <p:nvPr/>
        </p:nvSpPr>
        <p:spPr>
          <a:xfrm flipV="1">
            <a:off x="1894466" y="5219212"/>
            <a:ext cx="3668109" cy="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319250-9B3E-904A-7927-AA8A895D0AA5}"/>
              </a:ext>
            </a:extLst>
          </p:cNvPr>
          <p:cNvSpPr/>
          <p:nvPr/>
        </p:nvSpPr>
        <p:spPr>
          <a:xfrm>
            <a:off x="4117384" y="4852903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78DB92-7506-9BB9-C102-9A033DFFE8B6}"/>
              </a:ext>
            </a:extLst>
          </p:cNvPr>
          <p:cNvSpPr/>
          <p:nvPr/>
        </p:nvSpPr>
        <p:spPr>
          <a:xfrm>
            <a:off x="3579255" y="3154814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A4CCFF-3747-480B-37A8-918C73771C82}"/>
              </a:ext>
            </a:extLst>
          </p:cNvPr>
          <p:cNvSpPr/>
          <p:nvPr/>
        </p:nvSpPr>
        <p:spPr>
          <a:xfrm>
            <a:off x="4637755" y="3154814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0AE3CA-3DA1-11E3-36F7-C2D317953370}"/>
              </a:ext>
            </a:extLst>
          </p:cNvPr>
          <p:cNvSpPr/>
          <p:nvPr/>
        </p:nvSpPr>
        <p:spPr>
          <a:xfrm>
            <a:off x="4117384" y="4029616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6" name="Resim 4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49B7FD6-DE2C-4317-A81A-5A120DC56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97" y="1866282"/>
            <a:ext cx="716932" cy="168126"/>
          </a:xfrm>
          <a:prstGeom prst="rect">
            <a:avLst/>
          </a:prstGeom>
        </p:spPr>
      </p:pic>
      <p:pic>
        <p:nvPicPr>
          <p:cNvPr id="29" name="Resim 24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04A203F-8B32-C7FA-746A-ECD07D04E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79" y="3412572"/>
            <a:ext cx="781970" cy="280447"/>
          </a:xfrm>
          <a:prstGeom prst="rect">
            <a:avLst/>
          </a:prstGeom>
        </p:spPr>
      </p:pic>
      <p:pic>
        <p:nvPicPr>
          <p:cNvPr id="30" name="Resim 27">
            <a:extLst>
              <a:ext uri="{FF2B5EF4-FFF2-40B4-BE49-F238E27FC236}">
                <a16:creationId xmlns:a16="http://schemas.microsoft.com/office/drawing/2014/main" id="{002A784C-E5EB-C1AE-343E-3278187B531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4688084" y="3473693"/>
            <a:ext cx="722116" cy="97934"/>
          </a:xfrm>
          <a:prstGeom prst="rect">
            <a:avLst/>
          </a:prstGeom>
        </p:spPr>
      </p:pic>
      <p:pic>
        <p:nvPicPr>
          <p:cNvPr id="31" name="Resim 21" descr="yazı tipi, grafik, metin, logo içeren bir resim&#10;&#10;Açıklama otomatik olarak oluşturuldu">
            <a:extLst>
              <a:ext uri="{FF2B5EF4-FFF2-40B4-BE49-F238E27FC236}">
                <a16:creationId xmlns:a16="http://schemas.microsoft.com/office/drawing/2014/main" id="{C148828A-6AD2-CC9E-0E5B-D393D666E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2" y="4220107"/>
            <a:ext cx="647854" cy="327070"/>
          </a:xfrm>
          <a:prstGeom prst="rect">
            <a:avLst/>
          </a:prstGeom>
        </p:spPr>
      </p:pic>
      <p:pic>
        <p:nvPicPr>
          <p:cNvPr id="32" name="Resim 30">
            <a:extLst>
              <a:ext uri="{FF2B5EF4-FFF2-40B4-BE49-F238E27FC236}">
                <a16:creationId xmlns:a16="http://schemas.microsoft.com/office/drawing/2014/main" id="{7B84C520-6188-9D8E-B9AA-184573EE50C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4147891" y="5162928"/>
            <a:ext cx="726024" cy="124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17AACF-3985-E847-D36C-C176B3E1170F}"/>
              </a:ext>
            </a:extLst>
          </p:cNvPr>
          <p:cNvSpPr txBox="1"/>
          <p:nvPr/>
        </p:nvSpPr>
        <p:spPr>
          <a:xfrm>
            <a:off x="5607118" y="2453755"/>
            <a:ext cx="2451031" cy="593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ctr" anchorCtr="0">
            <a:noAutofit/>
          </a:bodyPr>
          <a:lstStyle>
            <a:defPPr>
              <a:defRPr lang="tr-TR"/>
            </a:defPPr>
            <a:lvl1pPr marR="0" lvl="0" indent="0" defTabSz="71116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 sz="1600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>
                <a:sym typeface="Arial"/>
              </a:rPr>
              <a:t>Dijital </a:t>
            </a:r>
            <a:r>
              <a:rPr lang="en-US" sz="1400" err="1">
                <a:sym typeface="Arial"/>
              </a:rPr>
              <a:t>Medya</a:t>
            </a:r>
            <a:r>
              <a:rPr lang="en-US" sz="1400">
                <a:sym typeface="Arial"/>
              </a:rPr>
              <a:t> / Performans </a:t>
            </a:r>
            <a:r>
              <a:rPr lang="en-US" sz="1400" err="1">
                <a:sym typeface="Arial"/>
              </a:rPr>
              <a:t>Planlama</a:t>
            </a:r>
            <a:r>
              <a:rPr lang="en-US" sz="1400">
                <a:sym typeface="Arial"/>
              </a:rPr>
              <a:t>/ </a:t>
            </a:r>
            <a:r>
              <a:rPr lang="en-US" sz="1400" err="1">
                <a:sym typeface="Arial"/>
              </a:rPr>
              <a:t>Satınalma</a:t>
            </a:r>
            <a:endParaRPr lang="en-US" sz="1400"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26C729-CDD7-4A3B-6175-DA217CF3971F}"/>
              </a:ext>
            </a:extLst>
          </p:cNvPr>
          <p:cNvSpPr txBox="1"/>
          <p:nvPr/>
        </p:nvSpPr>
        <p:spPr>
          <a:xfrm>
            <a:off x="5607118" y="3265422"/>
            <a:ext cx="2451031" cy="593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ctr" anchorCtr="0">
            <a:noAutofit/>
          </a:bodyPr>
          <a:lstStyle>
            <a:defPPr>
              <a:defRPr lang="tr-TR"/>
            </a:defPPr>
            <a:lvl1pPr marR="0" lvl="0" indent="0" defTabSz="71116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 sz="1600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 err="1">
                <a:sym typeface="Arial"/>
              </a:rPr>
              <a:t>Radyo</a:t>
            </a:r>
            <a:r>
              <a:rPr lang="en-US" sz="1400">
                <a:sym typeface="Arial"/>
              </a:rPr>
              <a:t> </a:t>
            </a:r>
            <a:r>
              <a:rPr lang="en-US" sz="1400" err="1">
                <a:sym typeface="Arial"/>
              </a:rPr>
              <a:t>Planlama</a:t>
            </a:r>
            <a:r>
              <a:rPr lang="en-US" sz="1400">
                <a:sym typeface="Arial"/>
              </a:rPr>
              <a:t>/ </a:t>
            </a:r>
            <a:r>
              <a:rPr lang="en-US" sz="1400" err="1">
                <a:sym typeface="Arial"/>
              </a:rPr>
              <a:t>Satınalma</a:t>
            </a:r>
            <a:endParaRPr lang="en-US" sz="1400"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E2ACE0-E9B1-8CF6-C289-31FEC04E51AE}"/>
              </a:ext>
            </a:extLst>
          </p:cNvPr>
          <p:cNvSpPr txBox="1"/>
          <p:nvPr/>
        </p:nvSpPr>
        <p:spPr>
          <a:xfrm>
            <a:off x="5607118" y="4105764"/>
            <a:ext cx="2451031" cy="593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ctr" anchorCtr="0">
            <a:noAutofit/>
          </a:bodyPr>
          <a:lstStyle>
            <a:defPPr>
              <a:defRPr lang="tr-TR"/>
            </a:defPPr>
            <a:lvl1pPr marR="0" lvl="0" indent="0" defTabSz="71116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 sz="1600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 err="1">
                <a:sym typeface="Arial"/>
              </a:rPr>
              <a:t>Proje</a:t>
            </a:r>
            <a:r>
              <a:rPr lang="en-US" sz="1400">
                <a:sym typeface="Arial"/>
              </a:rPr>
              <a:t> </a:t>
            </a:r>
            <a:r>
              <a:rPr lang="en-US" sz="1400" err="1">
                <a:sym typeface="Arial"/>
              </a:rPr>
              <a:t>Yönetimi</a:t>
            </a:r>
            <a:r>
              <a:rPr lang="en-US" sz="1400">
                <a:sym typeface="Arial"/>
              </a:rPr>
              <a:t> / </a:t>
            </a:r>
            <a:r>
              <a:rPr lang="en-US" sz="1400" err="1">
                <a:sym typeface="Arial"/>
              </a:rPr>
              <a:t>İçerik</a:t>
            </a:r>
            <a:r>
              <a:rPr lang="en-US" sz="1400">
                <a:sym typeface="Arial"/>
              </a:rPr>
              <a:t> </a:t>
            </a:r>
            <a:r>
              <a:rPr lang="en-US" sz="1400" err="1">
                <a:sym typeface="Arial"/>
              </a:rPr>
              <a:t>Çözümleri</a:t>
            </a:r>
            <a:r>
              <a:rPr lang="en-US" sz="1400">
                <a:sym typeface="Arial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667B99-A47C-F46A-8FB0-6BB214D5D5E8}"/>
              </a:ext>
            </a:extLst>
          </p:cNvPr>
          <p:cNvSpPr txBox="1"/>
          <p:nvPr/>
        </p:nvSpPr>
        <p:spPr>
          <a:xfrm>
            <a:off x="5607118" y="4922284"/>
            <a:ext cx="2451031" cy="5938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ctr" anchorCtr="0">
            <a:noAutofit/>
          </a:bodyPr>
          <a:lstStyle>
            <a:defPPr>
              <a:defRPr lang="tr-TR"/>
            </a:defPPr>
            <a:lvl1pPr marR="0" lvl="0" indent="0" defTabSz="711165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 sz="1600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 err="1">
                <a:sym typeface="Arial"/>
              </a:rPr>
              <a:t>Yerel</a:t>
            </a:r>
            <a:r>
              <a:rPr lang="en-US" sz="1400">
                <a:sym typeface="Arial"/>
              </a:rPr>
              <a:t> </a:t>
            </a:r>
            <a:r>
              <a:rPr lang="en-US" sz="1400" err="1">
                <a:sym typeface="Arial"/>
              </a:rPr>
              <a:t>Medya</a:t>
            </a:r>
            <a:r>
              <a:rPr lang="en-US" sz="1400">
                <a:sym typeface="Arial"/>
              </a:rPr>
              <a:t> </a:t>
            </a:r>
            <a:r>
              <a:rPr lang="en-US" sz="1400" err="1">
                <a:sym typeface="Arial"/>
              </a:rPr>
              <a:t>Planlama</a:t>
            </a:r>
            <a:r>
              <a:rPr lang="en-US" sz="1400">
                <a:sym typeface="Arial"/>
              </a:rPr>
              <a:t>/ </a:t>
            </a:r>
            <a:r>
              <a:rPr lang="en-US" sz="1400" err="1">
                <a:sym typeface="Arial"/>
              </a:rPr>
              <a:t>Satınalma</a:t>
            </a:r>
            <a:endParaRPr lang="en-US" sz="1400">
              <a:sym typeface="Arial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D56B845-17BD-93AE-D1EC-FE16AD34C12B}"/>
              </a:ext>
            </a:extLst>
          </p:cNvPr>
          <p:cNvSpPr txBox="1">
            <a:spLocks/>
          </p:cNvSpPr>
          <p:nvPr/>
        </p:nvSpPr>
        <p:spPr>
          <a:xfrm>
            <a:off x="165138" y="1245"/>
            <a:ext cx="11919522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pazarlama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iletişiminin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farklı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alanlarında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uzmanlaşmış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ajansları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müşterilerine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hizmet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vermektedir</a:t>
            </a:r>
            <a:endParaRPr lang="tr-TR" sz="28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72E7149-AA74-0866-4905-DFE06583E20E}"/>
              </a:ext>
            </a:extLst>
          </p:cNvPr>
          <p:cNvSpPr/>
          <p:nvPr/>
        </p:nvSpPr>
        <p:spPr>
          <a:xfrm>
            <a:off x="8425219" y="1749437"/>
            <a:ext cx="3585805" cy="3702026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Kuruluş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Aralık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%100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yerli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sermaye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Uluslararası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Havas Media Network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stratejik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ortaklık</a:t>
            </a:r>
            <a:endParaRPr lang="en-US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Borsa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Istanbul’da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halka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açılan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ilk ve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tek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planlama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ve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satınalma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grubu</a:t>
            </a:r>
            <a:endParaRPr lang="en-US" dirty="0"/>
          </a:p>
        </p:txBody>
      </p:sp>
      <p:pic>
        <p:nvPicPr>
          <p:cNvPr id="43" name="Picture 42" descr="A blue and black logo&#10;&#10;Description automatically generated">
            <a:extLst>
              <a:ext uri="{FF2B5EF4-FFF2-40B4-BE49-F238E27FC236}">
                <a16:creationId xmlns:a16="http://schemas.microsoft.com/office/drawing/2014/main" id="{1739EDB1-4932-AD35-9397-3B4EB00DA7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80AB6D3-05D4-2CA3-C6E8-5C864082A86A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65CD79-78B6-DC69-3EDE-FA8BB4BAC92D}"/>
              </a:ext>
            </a:extLst>
          </p:cNvPr>
          <p:cNvSpPr/>
          <p:nvPr/>
        </p:nvSpPr>
        <p:spPr>
          <a:xfrm>
            <a:off x="3579255" y="2365853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B506BB-AD66-0E59-1BBC-6B023E69F7E8}"/>
              </a:ext>
            </a:extLst>
          </p:cNvPr>
          <p:cNvSpPr/>
          <p:nvPr/>
        </p:nvSpPr>
        <p:spPr>
          <a:xfrm>
            <a:off x="4637755" y="2365853"/>
            <a:ext cx="781970" cy="753522"/>
          </a:xfrm>
          <a:prstGeom prst="ellipse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EABE5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38E3893-BD44-081C-9262-4D614BFEE7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9" y="1589236"/>
            <a:ext cx="1239464" cy="697196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82C7EC16-20A1-4E5E-ECF2-278C733C30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52" y="2406918"/>
            <a:ext cx="1159983" cy="652491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27EC13F-8D90-0558-BB51-25A1B8A838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9" y="2611366"/>
            <a:ext cx="735134" cy="2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0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40E9A4FE-0FD8-71AD-CA9F-855F8E1FAD9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55"/>
            <a:ext cx="12192000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0C7432-1868-B5E1-AB6E-124A8D912F0C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63507" y="3448124"/>
            <a:ext cx="10373018" cy="32000"/>
          </a:xfrm>
          <a:prstGeom prst="line">
            <a:avLst/>
          </a:prstGeom>
          <a:ln w="12700">
            <a:solidFill>
              <a:srgbClr val="CCBF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3B844-D031-1ED9-6349-64BD5E7B3A17}"/>
              </a:ext>
            </a:extLst>
          </p:cNvPr>
          <p:cNvCxnSpPr/>
          <p:nvPr/>
        </p:nvCxnSpPr>
        <p:spPr>
          <a:xfrm>
            <a:off x="363507" y="3478873"/>
            <a:ext cx="0" cy="358348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03BB53-B1CB-8578-7DE2-8F1879225CDE}"/>
              </a:ext>
            </a:extLst>
          </p:cNvPr>
          <p:cNvCxnSpPr/>
          <p:nvPr/>
        </p:nvCxnSpPr>
        <p:spPr>
          <a:xfrm flipV="1">
            <a:off x="1102104" y="3185765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CDAA6-CDA5-8590-5F4E-02B2AFD4EE55}"/>
              </a:ext>
            </a:extLst>
          </p:cNvPr>
          <p:cNvCxnSpPr/>
          <p:nvPr/>
        </p:nvCxnSpPr>
        <p:spPr>
          <a:xfrm flipV="1">
            <a:off x="4344768" y="3182221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2ABCF3-E58C-924D-3BB4-F8672853F367}"/>
              </a:ext>
            </a:extLst>
          </p:cNvPr>
          <p:cNvCxnSpPr/>
          <p:nvPr/>
        </p:nvCxnSpPr>
        <p:spPr>
          <a:xfrm>
            <a:off x="5158143" y="3480124"/>
            <a:ext cx="0" cy="358348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F0C6CB-3983-BE1D-53BD-5F689A74193E}"/>
              </a:ext>
            </a:extLst>
          </p:cNvPr>
          <p:cNvCxnSpPr/>
          <p:nvPr/>
        </p:nvCxnSpPr>
        <p:spPr>
          <a:xfrm>
            <a:off x="3665623" y="3480124"/>
            <a:ext cx="0" cy="358348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89050F-EF64-0287-97F8-A49C01A832F3}"/>
              </a:ext>
            </a:extLst>
          </p:cNvPr>
          <p:cNvCxnSpPr/>
          <p:nvPr/>
        </p:nvCxnSpPr>
        <p:spPr>
          <a:xfrm flipV="1">
            <a:off x="6199474" y="3182221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E04B08-32BA-3906-4B2E-73C55E0B8C4D}"/>
              </a:ext>
            </a:extLst>
          </p:cNvPr>
          <p:cNvSpPr txBox="1"/>
          <p:nvPr/>
        </p:nvSpPr>
        <p:spPr>
          <a:xfrm>
            <a:off x="695008" y="2815228"/>
            <a:ext cx="82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DE6C9-1858-7D84-C7FE-2DC4EE2AEE58}"/>
              </a:ext>
            </a:extLst>
          </p:cNvPr>
          <p:cNvSpPr txBox="1"/>
          <p:nvPr/>
        </p:nvSpPr>
        <p:spPr>
          <a:xfrm>
            <a:off x="-23909" y="3940877"/>
            <a:ext cx="147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Aralık 2009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59073-9BC8-BC78-B13A-ABABCA53890C}"/>
              </a:ext>
            </a:extLst>
          </p:cNvPr>
          <p:cNvSpPr txBox="1"/>
          <p:nvPr/>
        </p:nvSpPr>
        <p:spPr>
          <a:xfrm>
            <a:off x="3104192" y="3974687"/>
            <a:ext cx="114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endParaRPr kumimoji="0" lang="tr-TR" sz="1400" b="1" i="0" u="sng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A935A9-3141-B808-840D-33F2381C8977}"/>
              </a:ext>
            </a:extLst>
          </p:cNvPr>
          <p:cNvSpPr txBox="1"/>
          <p:nvPr/>
        </p:nvSpPr>
        <p:spPr>
          <a:xfrm>
            <a:off x="4598029" y="3974687"/>
            <a:ext cx="114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5A338-A23A-CEC2-7DB4-D87F14EFC422}"/>
              </a:ext>
            </a:extLst>
          </p:cNvPr>
          <p:cNvSpPr txBox="1"/>
          <p:nvPr/>
        </p:nvSpPr>
        <p:spPr>
          <a:xfrm>
            <a:off x="34452" y="1894421"/>
            <a:ext cx="231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UNITED PEOPLE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 online medya &amp; kreatif hizmetler ve Havas Media ile stratejik ortaklık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606599-B8B9-E935-B50B-FABDD6154DF2}"/>
              </a:ext>
            </a:extLst>
          </p:cNvPr>
          <p:cNvSpPr txBox="1"/>
          <p:nvPr/>
        </p:nvSpPr>
        <p:spPr>
          <a:xfrm>
            <a:off x="3242054" y="1920760"/>
            <a:ext cx="231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3dots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içerik hizmetleri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D8D7A2-8898-067E-97DF-1422FC310F63}"/>
              </a:ext>
            </a:extLst>
          </p:cNvPr>
          <p:cNvSpPr txBox="1"/>
          <p:nvPr/>
        </p:nvSpPr>
        <p:spPr>
          <a:xfrm>
            <a:off x="5019371" y="1972214"/>
            <a:ext cx="231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DigData ile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Analytics&amp;Insight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C381B0-A198-4B94-F188-A15EF99F79D7}"/>
              </a:ext>
            </a:extLst>
          </p:cNvPr>
          <p:cNvSpPr txBox="1"/>
          <p:nvPr/>
        </p:nvSpPr>
        <p:spPr>
          <a:xfrm>
            <a:off x="40202" y="4320994"/>
            <a:ext cx="120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 offline medya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856DC4-A325-92C4-2EE8-C0DFF4CCCADB}"/>
              </a:ext>
            </a:extLst>
          </p:cNvPr>
          <p:cNvSpPr txBox="1"/>
          <p:nvPr/>
        </p:nvSpPr>
        <p:spPr>
          <a:xfrm>
            <a:off x="2953866" y="4411325"/>
            <a:ext cx="142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Unified trading desk ile programatik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D22DF1-CB64-003E-E144-980BC606909E}"/>
              </a:ext>
            </a:extLst>
          </p:cNvPr>
          <p:cNvSpPr txBox="1"/>
          <p:nvPr/>
        </p:nvSpPr>
        <p:spPr>
          <a:xfrm>
            <a:off x="4555609" y="4320994"/>
            <a:ext cx="142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Performans pazarlamasına odaklanılması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0743DA9-9E49-D8F1-7050-4BB31FD1D163}"/>
              </a:ext>
            </a:extLst>
          </p:cNvPr>
          <p:cNvSpPr/>
          <p:nvPr/>
        </p:nvSpPr>
        <p:spPr>
          <a:xfrm>
            <a:off x="153805" y="5077995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17E5AB-511A-B115-DD41-0E79ECF5AD55}"/>
              </a:ext>
            </a:extLst>
          </p:cNvPr>
          <p:cNvCxnSpPr/>
          <p:nvPr/>
        </p:nvCxnSpPr>
        <p:spPr>
          <a:xfrm>
            <a:off x="7028194" y="3480124"/>
            <a:ext cx="0" cy="358348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0B38739-9944-D4ED-DE57-1693E75BFAB9}"/>
              </a:ext>
            </a:extLst>
          </p:cNvPr>
          <p:cNvSpPr txBox="1"/>
          <p:nvPr/>
        </p:nvSpPr>
        <p:spPr>
          <a:xfrm>
            <a:off x="6453570" y="3974687"/>
            <a:ext cx="114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2020</a:t>
            </a:r>
            <a:endParaRPr kumimoji="0" lang="tr-TR" sz="1400" b="1" i="0" u="sng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01772-67C2-5146-1630-BCB40F9871B4}"/>
              </a:ext>
            </a:extLst>
          </p:cNvPr>
          <p:cNvSpPr txBox="1"/>
          <p:nvPr/>
        </p:nvSpPr>
        <p:spPr>
          <a:xfrm>
            <a:off x="6178192" y="4320994"/>
            <a:ext cx="170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FORWARD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veri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odaklı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iletişim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hizmetleri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tr-TR" sz="1200" dirty="0">
              <a:solidFill>
                <a:srgbClr val="26374D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A03523-0919-0ED2-808F-80DB66C30837}"/>
              </a:ext>
            </a:extLst>
          </p:cNvPr>
          <p:cNvSpPr/>
          <p:nvPr/>
        </p:nvSpPr>
        <p:spPr>
          <a:xfrm>
            <a:off x="553461" y="1216026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9225C8E-CEC6-2912-5A3F-FEEBEB08F4F6}"/>
              </a:ext>
            </a:extLst>
          </p:cNvPr>
          <p:cNvSpPr/>
          <p:nvPr/>
        </p:nvSpPr>
        <p:spPr>
          <a:xfrm>
            <a:off x="3842354" y="1216026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6790FB-5AB0-E985-564B-5A6B68AAE2FC}"/>
              </a:ext>
            </a:extLst>
          </p:cNvPr>
          <p:cNvCxnSpPr/>
          <p:nvPr/>
        </p:nvCxnSpPr>
        <p:spPr>
          <a:xfrm>
            <a:off x="2189040" y="3480124"/>
            <a:ext cx="0" cy="358348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5DC41AF-7650-E523-28B6-F01AAE1A6512}"/>
              </a:ext>
            </a:extLst>
          </p:cNvPr>
          <p:cNvSpPr txBox="1"/>
          <p:nvPr/>
        </p:nvSpPr>
        <p:spPr>
          <a:xfrm>
            <a:off x="1610354" y="3974687"/>
            <a:ext cx="114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kumimoji="0" lang="tr-TR" sz="1400" b="1" i="0" u="sng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C00920-4708-5901-9F77-AD4D5DDFD72E}"/>
              </a:ext>
            </a:extLst>
          </p:cNvPr>
          <p:cNvSpPr txBox="1"/>
          <p:nvPr/>
        </p:nvSpPr>
        <p:spPr>
          <a:xfrm>
            <a:off x="1396365" y="4320994"/>
            <a:ext cx="152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SOUND MEDIA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radyo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planlama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4F25633-36CF-9461-76F1-B87BF7C8B239}"/>
              </a:ext>
            </a:extLst>
          </p:cNvPr>
          <p:cNvSpPr/>
          <p:nvPr/>
        </p:nvSpPr>
        <p:spPr>
          <a:xfrm>
            <a:off x="1598478" y="5086955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996FA4-0121-B29B-BE59-D4E5BF497A5B}"/>
              </a:ext>
            </a:extLst>
          </p:cNvPr>
          <p:cNvSpPr txBox="1"/>
          <p:nvPr/>
        </p:nvSpPr>
        <p:spPr>
          <a:xfrm>
            <a:off x="3920353" y="2768833"/>
            <a:ext cx="82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15F72A-185C-8FC8-5FE9-B8490A71AFD7}"/>
              </a:ext>
            </a:extLst>
          </p:cNvPr>
          <p:cNvSpPr txBox="1"/>
          <p:nvPr/>
        </p:nvSpPr>
        <p:spPr>
          <a:xfrm>
            <a:off x="5787096" y="2741305"/>
            <a:ext cx="82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A5B2ED-51C1-AFF3-BF00-AC2C69F6E52F}"/>
              </a:ext>
            </a:extLst>
          </p:cNvPr>
          <p:cNvSpPr txBox="1"/>
          <p:nvPr/>
        </p:nvSpPr>
        <p:spPr>
          <a:xfrm>
            <a:off x="7539154" y="2741305"/>
            <a:ext cx="82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21</a:t>
            </a:r>
            <a:endParaRPr kumimoji="0" lang="tr-TR" sz="14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F28EEE1-F951-158C-A0BD-79D550C9318C}"/>
              </a:ext>
            </a:extLst>
          </p:cNvPr>
          <p:cNvCxnSpPr/>
          <p:nvPr/>
        </p:nvCxnSpPr>
        <p:spPr>
          <a:xfrm flipV="1">
            <a:off x="7949803" y="3182221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5B4A004-1F57-79B8-FBA3-B976D087E89B}"/>
              </a:ext>
            </a:extLst>
          </p:cNvPr>
          <p:cNvSpPr txBox="1"/>
          <p:nvPr/>
        </p:nvSpPr>
        <p:spPr>
          <a:xfrm>
            <a:off x="6843991" y="1920760"/>
            <a:ext cx="231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MAYA MEDYA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ile</a:t>
            </a:r>
            <a:endParaRPr lang="en-US" sz="1200" dirty="0">
              <a:solidFill>
                <a:srgbClr val="26374D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ortaklık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E85B9F9-F0EF-F5E6-4F43-6B9D453340E9}"/>
              </a:ext>
            </a:extLst>
          </p:cNvPr>
          <p:cNvSpPr/>
          <p:nvPr/>
        </p:nvSpPr>
        <p:spPr>
          <a:xfrm>
            <a:off x="7411109" y="1216026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ECD2EBE-191B-10C0-D07F-B8B4A433BA1C}"/>
              </a:ext>
            </a:extLst>
          </p:cNvPr>
          <p:cNvSpPr/>
          <p:nvPr/>
        </p:nvSpPr>
        <p:spPr>
          <a:xfrm flipH="1">
            <a:off x="10736525" y="2748310"/>
            <a:ext cx="1252829" cy="1399627"/>
          </a:xfrm>
          <a:prstGeom prst="roundRect">
            <a:avLst>
              <a:gd name="adj" fmla="val 4667"/>
            </a:avLst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en-US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6DD768-3E90-08D2-139C-1EC353B0A616}"/>
              </a:ext>
            </a:extLst>
          </p:cNvPr>
          <p:cNvSpPr txBox="1"/>
          <p:nvPr/>
        </p:nvSpPr>
        <p:spPr>
          <a:xfrm>
            <a:off x="8491854" y="3919922"/>
            <a:ext cx="114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2022</a:t>
            </a:r>
            <a:endParaRPr kumimoji="0" lang="tr-TR" sz="14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29D4C5A-51AC-E291-A687-A266E12CEEBA}"/>
              </a:ext>
            </a:extLst>
          </p:cNvPr>
          <p:cNvCxnSpPr/>
          <p:nvPr/>
        </p:nvCxnSpPr>
        <p:spPr>
          <a:xfrm>
            <a:off x="9066478" y="3480392"/>
            <a:ext cx="0" cy="298445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4F4A6F7-CAED-88BA-5041-1D97DAD00A1E}"/>
              </a:ext>
            </a:extLst>
          </p:cNvPr>
          <p:cNvSpPr txBox="1"/>
          <p:nvPr/>
        </p:nvSpPr>
        <p:spPr>
          <a:xfrm>
            <a:off x="8489819" y="4282464"/>
            <a:ext cx="136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MEDIA LIVEN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MEDIA LIFE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yatırımları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BB8377-D3DA-6C58-F15E-28DD3C8A723C}"/>
              </a:ext>
            </a:extLst>
          </p:cNvPr>
          <p:cNvSpPr txBox="1"/>
          <p:nvPr/>
        </p:nvSpPr>
        <p:spPr>
          <a:xfrm>
            <a:off x="10800035" y="2786375"/>
            <a:ext cx="1149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Farklı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dikeylerde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yeni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yatırımlarla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büyüme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hedefi</a:t>
            </a: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2D15E10-A9AE-5096-1723-F032616DF4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633" y="4236502"/>
            <a:ext cx="618087" cy="240898"/>
          </a:xfrm>
          <a:prstGeom prst="rect">
            <a:avLst/>
          </a:prstGeom>
          <a:solidFill>
            <a:srgbClr val="FAFAFA"/>
          </a:solidFill>
        </p:spPr>
      </p:pic>
      <p:pic>
        <p:nvPicPr>
          <p:cNvPr id="64" name="Resim 4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9E809C3-B7FA-0712-20DF-15A90910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1" y="5249651"/>
            <a:ext cx="1109900" cy="260280"/>
          </a:xfrm>
          <a:prstGeom prst="rect">
            <a:avLst/>
          </a:prstGeom>
        </p:spPr>
      </p:pic>
      <p:pic>
        <p:nvPicPr>
          <p:cNvPr id="66" name="Resim 21" descr="yazı tipi, grafik, metin, logo içeren bir resim&#10;&#10;Açıklama otomatik olarak oluşturuldu">
            <a:extLst>
              <a:ext uri="{FF2B5EF4-FFF2-40B4-BE49-F238E27FC236}">
                <a16:creationId xmlns:a16="http://schemas.microsoft.com/office/drawing/2014/main" id="{B262E67C-36B6-D418-E010-A08674962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40" y="1245841"/>
            <a:ext cx="871914" cy="440188"/>
          </a:xfrm>
          <a:prstGeom prst="rect">
            <a:avLst/>
          </a:prstGeom>
        </p:spPr>
      </p:pic>
      <p:pic>
        <p:nvPicPr>
          <p:cNvPr id="67" name="Resim 24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C0417328-0687-BFE8-FC97-88F947E7E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27" y="5199870"/>
            <a:ext cx="1003350" cy="359842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85A1DEC-2D18-DE7B-38BE-BCAC21A3180A}"/>
              </a:ext>
            </a:extLst>
          </p:cNvPr>
          <p:cNvSpPr/>
          <p:nvPr/>
        </p:nvSpPr>
        <p:spPr>
          <a:xfrm>
            <a:off x="6425005" y="5086955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DF46AF8-240A-8C41-DF3E-AA2911801BDA}"/>
              </a:ext>
            </a:extLst>
          </p:cNvPr>
          <p:cNvSpPr/>
          <p:nvPr/>
        </p:nvSpPr>
        <p:spPr>
          <a:xfrm>
            <a:off x="8556863" y="5086955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pic>
        <p:nvPicPr>
          <p:cNvPr id="71" name="Resim 27">
            <a:extLst>
              <a:ext uri="{FF2B5EF4-FFF2-40B4-BE49-F238E27FC236}">
                <a16:creationId xmlns:a16="http://schemas.microsoft.com/office/drawing/2014/main" id="{F97744D9-51F0-7629-C41D-FB4AEB0469E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8751365" y="5199869"/>
            <a:ext cx="899485" cy="121989"/>
          </a:xfrm>
          <a:prstGeom prst="rect">
            <a:avLst/>
          </a:prstGeom>
        </p:spPr>
      </p:pic>
      <p:pic>
        <p:nvPicPr>
          <p:cNvPr id="72" name="Resim 30">
            <a:extLst>
              <a:ext uri="{FF2B5EF4-FFF2-40B4-BE49-F238E27FC236}">
                <a16:creationId xmlns:a16="http://schemas.microsoft.com/office/drawing/2014/main" id="{A015F5D8-1C29-2EE8-DBF0-93D9CF3C9E0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8756982" y="5430640"/>
            <a:ext cx="809141" cy="13859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A103050-9FAB-B63E-6365-20B614866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652738" y="1298288"/>
            <a:ext cx="1076222" cy="422062"/>
          </a:xfrm>
          <a:prstGeom prst="rect">
            <a:avLst/>
          </a:prstGeom>
        </p:spPr>
      </p:pic>
      <p:sp>
        <p:nvSpPr>
          <p:cNvPr id="127" name="Title 1">
            <a:extLst>
              <a:ext uri="{FF2B5EF4-FFF2-40B4-BE49-F238E27FC236}">
                <a16:creationId xmlns:a16="http://schemas.microsoft.com/office/drawing/2014/main" id="{E2B31C60-B281-A50D-B76A-C12364B0AC4E}"/>
              </a:ext>
            </a:extLst>
          </p:cNvPr>
          <p:cNvSpPr txBox="1">
            <a:spLocks/>
          </p:cNvSpPr>
          <p:nvPr/>
        </p:nvSpPr>
        <p:spPr>
          <a:xfrm>
            <a:off x="165138" y="238233"/>
            <a:ext cx="11919522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15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yıldır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sektörel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gelişmelere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paralel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yatırımlarla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büyüyen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bir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yapı</a:t>
            </a:r>
            <a:endParaRPr lang="tr-TR" sz="28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0" name="Picture 129" descr="A close up of a sign&#10;&#10;Description automatically generated">
            <a:extLst>
              <a:ext uri="{FF2B5EF4-FFF2-40B4-BE49-F238E27FC236}">
                <a16:creationId xmlns:a16="http://schemas.microsoft.com/office/drawing/2014/main" id="{AD96704D-DAF3-0954-0EB7-02C885738A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324" y="1702702"/>
            <a:ext cx="1042300" cy="299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5AA748-AAAA-1C20-A826-35AA85104132}"/>
              </a:ext>
            </a:extLst>
          </p:cNvPr>
          <p:cNvSpPr txBox="1"/>
          <p:nvPr/>
        </p:nvSpPr>
        <p:spPr>
          <a:xfrm>
            <a:off x="8386691" y="2579380"/>
            <a:ext cx="82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dirty="0" err="1">
                <a:solidFill>
                  <a:schemeClr val="tx2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Aralık</a:t>
            </a:r>
            <a:r>
              <a:rPr lang="en-US" sz="1400" b="1" u="sng" dirty="0">
                <a:solidFill>
                  <a:schemeClr val="tx2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2021</a:t>
            </a:r>
            <a:endParaRPr kumimoji="0" lang="tr-TR" sz="14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F2FCE6-7A40-533A-F6DF-41F6EEF44DD0}"/>
              </a:ext>
            </a:extLst>
          </p:cNvPr>
          <p:cNvCxnSpPr/>
          <p:nvPr/>
        </p:nvCxnSpPr>
        <p:spPr>
          <a:xfrm flipV="1">
            <a:off x="8797340" y="3182221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E6F434-61BB-1AB7-64F4-DE3624DC0B8B}"/>
              </a:ext>
            </a:extLst>
          </p:cNvPr>
          <p:cNvSpPr txBox="1"/>
          <p:nvPr/>
        </p:nvSpPr>
        <p:spPr>
          <a:xfrm>
            <a:off x="8095916" y="2331739"/>
            <a:ext cx="14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200" dirty="0">
                <a:solidFill>
                  <a:schemeClr val="bg1"/>
                </a:solidFill>
                <a:highlight>
                  <a:srgbClr val="26374D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HALKA ARZ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26374D"/>
              </a:highlight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64568-CB9E-DD99-F534-D1C97BE62279}"/>
              </a:ext>
            </a:extLst>
          </p:cNvPr>
          <p:cNvSpPr txBox="1"/>
          <p:nvPr/>
        </p:nvSpPr>
        <p:spPr>
          <a:xfrm>
            <a:off x="9553639" y="2779405"/>
            <a:ext cx="82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dirty="0">
                <a:solidFill>
                  <a:schemeClr val="tx2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2024</a:t>
            </a:r>
            <a:endParaRPr kumimoji="0" lang="tr-TR" sz="14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ED4B0-6B1C-08D5-5306-865D6E5F4736}"/>
              </a:ext>
            </a:extLst>
          </p:cNvPr>
          <p:cNvCxnSpPr/>
          <p:nvPr/>
        </p:nvCxnSpPr>
        <p:spPr>
          <a:xfrm flipV="1">
            <a:off x="9954763" y="3182221"/>
            <a:ext cx="0" cy="297903"/>
          </a:xfrm>
          <a:prstGeom prst="line">
            <a:avLst/>
          </a:prstGeom>
          <a:ln w="12700" cap="flat" cmpd="sng">
            <a:solidFill>
              <a:srgbClr val="CCBFA3"/>
            </a:solidFill>
            <a:prstDash val="solid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2493C1-C421-0782-4532-23B3B1E1D2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34" y="1186378"/>
            <a:ext cx="1050185" cy="673337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D20FEC-6434-3A81-1F56-51FEA580CC70}"/>
              </a:ext>
            </a:extLst>
          </p:cNvPr>
          <p:cNvSpPr/>
          <p:nvPr/>
        </p:nvSpPr>
        <p:spPr>
          <a:xfrm>
            <a:off x="9256912" y="1216026"/>
            <a:ext cx="1187323" cy="585671"/>
          </a:xfrm>
          <a:prstGeom prst="roundRect">
            <a:avLst/>
          </a:prstGeom>
          <a:solidFill>
            <a:srgbClr val="26374D"/>
          </a:solidFill>
          <a:ln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endParaRPr lang="tr-TR" sz="1600" kern="0">
              <a:solidFill>
                <a:srgbClr val="EABE5B"/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8A55A6-FD14-BA07-EDFB-BAB95E011EBF}"/>
              </a:ext>
            </a:extLst>
          </p:cNvPr>
          <p:cNvSpPr txBox="1"/>
          <p:nvPr/>
        </p:nvSpPr>
        <p:spPr>
          <a:xfrm>
            <a:off x="8817206" y="1920760"/>
            <a:ext cx="231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26374D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MAYA MEDYA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%100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74D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satınalımı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26374D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59CB934-69D1-9BDE-3A5A-C14735B430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14" y="1144162"/>
            <a:ext cx="1239464" cy="697196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B40A12-0EF1-64A7-CE56-9FCE30DEA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64" y="5172601"/>
            <a:ext cx="1065370" cy="4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7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2">
            <a:extLst>
              <a:ext uri="{FF2B5EF4-FFF2-40B4-BE49-F238E27FC236}">
                <a16:creationId xmlns:a16="http://schemas.microsoft.com/office/drawing/2014/main" id="{E1CCFD58-60B5-39B0-5E3D-E54E2E54E9C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55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DDB8A6-0BB5-BCE4-0210-96B3621ABB7E}"/>
              </a:ext>
            </a:extLst>
          </p:cNvPr>
          <p:cNvGrpSpPr/>
          <p:nvPr/>
        </p:nvGrpSpPr>
        <p:grpSpPr>
          <a:xfrm>
            <a:off x="2779180" y="870763"/>
            <a:ext cx="8488680" cy="3369552"/>
            <a:chOff x="1851660" y="1087933"/>
            <a:chExt cx="8488680" cy="33695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D976F85-7D5D-3AAB-C4FA-A960004AD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1660" y="1087933"/>
              <a:ext cx="8488680" cy="336955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382ABBC-EDD0-9DCD-864F-1441D14C29E9}"/>
                </a:ext>
              </a:extLst>
            </p:cNvPr>
            <p:cNvGrpSpPr/>
            <p:nvPr/>
          </p:nvGrpSpPr>
          <p:grpSpPr>
            <a:xfrm>
              <a:off x="3414494" y="1850048"/>
              <a:ext cx="507700" cy="290056"/>
              <a:chOff x="3511029" y="1933986"/>
              <a:chExt cx="683513" cy="390501"/>
            </a:xfrm>
          </p:grpSpPr>
          <p:sp>
            <p:nvSpPr>
              <p:cNvPr id="25" name="Parallelogram 26">
                <a:extLst>
                  <a:ext uri="{FF2B5EF4-FFF2-40B4-BE49-F238E27FC236}">
                    <a16:creationId xmlns:a16="http://schemas.microsoft.com/office/drawing/2014/main" id="{CF282E33-30CE-EA51-27A6-73D80CEB9517}"/>
                  </a:ext>
                </a:extLst>
              </p:cNvPr>
              <p:cNvSpPr/>
              <p:nvPr/>
            </p:nvSpPr>
            <p:spPr>
              <a:xfrm rot="9358802">
                <a:off x="3511029" y="1933986"/>
                <a:ext cx="683513" cy="390501"/>
              </a:xfrm>
              <a:prstGeom prst="parallelogram">
                <a:avLst>
                  <a:gd name="adj" fmla="val 45223"/>
                </a:avLst>
              </a:prstGeom>
              <a:solidFill>
                <a:srgbClr val="0085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ikal Light"/>
                  <a:ea typeface="+mn-ea"/>
                  <a:cs typeface="+mn-cs"/>
                </a:endParaRPr>
              </a:p>
            </p:txBody>
          </p:sp>
          <p:pic>
            <p:nvPicPr>
              <p:cNvPr id="26" name="Picture 25" descr="A red text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1A8916CD-F4BA-AA0B-25C9-1DC627180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7" t="27170" r="79578" b="30709"/>
              <a:stretch/>
            </p:blipFill>
            <p:spPr>
              <a:xfrm>
                <a:off x="3726330" y="1984887"/>
                <a:ext cx="236070" cy="253958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9EF567E-A4FB-0258-4D05-8E6D67C6F911}"/>
                </a:ext>
              </a:extLst>
            </p:cNvPr>
            <p:cNvGrpSpPr/>
            <p:nvPr/>
          </p:nvGrpSpPr>
          <p:grpSpPr>
            <a:xfrm>
              <a:off x="4079089" y="3233626"/>
              <a:ext cx="507700" cy="290056"/>
              <a:chOff x="3511029" y="1933986"/>
              <a:chExt cx="683513" cy="390501"/>
            </a:xfrm>
          </p:grpSpPr>
          <p:sp>
            <p:nvSpPr>
              <p:cNvPr id="23" name="Parallelogram 26">
                <a:extLst>
                  <a:ext uri="{FF2B5EF4-FFF2-40B4-BE49-F238E27FC236}">
                    <a16:creationId xmlns:a16="http://schemas.microsoft.com/office/drawing/2014/main" id="{2EA2DD7F-10C6-74BF-1718-88ED2174B72B}"/>
                  </a:ext>
                </a:extLst>
              </p:cNvPr>
              <p:cNvSpPr/>
              <p:nvPr/>
            </p:nvSpPr>
            <p:spPr>
              <a:xfrm rot="9358802">
                <a:off x="3511029" y="1933986"/>
                <a:ext cx="683513" cy="390501"/>
              </a:xfrm>
              <a:prstGeom prst="parallelogram">
                <a:avLst>
                  <a:gd name="adj" fmla="val 45223"/>
                </a:avLst>
              </a:prstGeom>
              <a:solidFill>
                <a:srgbClr val="061A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ikal Light"/>
                  <a:ea typeface="+mn-ea"/>
                  <a:cs typeface="+mn-cs"/>
                </a:endParaRPr>
              </a:p>
            </p:txBody>
          </p:sp>
          <p:pic>
            <p:nvPicPr>
              <p:cNvPr id="24" name="Picture 23" descr="A red text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866D5836-5790-340A-2F75-D723B2FEF8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7" t="27170" r="79578" b="30709"/>
              <a:stretch/>
            </p:blipFill>
            <p:spPr>
              <a:xfrm>
                <a:off x="3726330" y="1984887"/>
                <a:ext cx="236070" cy="253958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65E9AAD-03D4-C66E-162B-66F999589D40}"/>
                </a:ext>
              </a:extLst>
            </p:cNvPr>
            <p:cNvGrpSpPr/>
            <p:nvPr/>
          </p:nvGrpSpPr>
          <p:grpSpPr>
            <a:xfrm>
              <a:off x="6418560" y="1416417"/>
              <a:ext cx="507700" cy="290056"/>
              <a:chOff x="3511029" y="1933986"/>
              <a:chExt cx="683513" cy="390501"/>
            </a:xfrm>
          </p:grpSpPr>
          <p:sp>
            <p:nvSpPr>
              <p:cNvPr id="21" name="Parallelogram 26">
                <a:extLst>
                  <a:ext uri="{FF2B5EF4-FFF2-40B4-BE49-F238E27FC236}">
                    <a16:creationId xmlns:a16="http://schemas.microsoft.com/office/drawing/2014/main" id="{CEFCEBA6-417B-B77C-30E9-3250B515E4B4}"/>
                  </a:ext>
                </a:extLst>
              </p:cNvPr>
              <p:cNvSpPr/>
              <p:nvPr/>
            </p:nvSpPr>
            <p:spPr>
              <a:xfrm rot="9358802">
                <a:off x="3511029" y="1933986"/>
                <a:ext cx="683513" cy="390501"/>
              </a:xfrm>
              <a:prstGeom prst="parallelogram">
                <a:avLst>
                  <a:gd name="adj" fmla="val 45223"/>
                </a:avLst>
              </a:prstGeom>
              <a:solidFill>
                <a:srgbClr val="E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ikal Light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red text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E12E6D32-6E5D-56F9-1FEA-7C28C6072A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7" t="27170" r="79578" b="30709"/>
              <a:stretch/>
            </p:blipFill>
            <p:spPr>
              <a:xfrm>
                <a:off x="3726330" y="1984887"/>
                <a:ext cx="236070" cy="253958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26BA6D-BA5B-5E04-C1A4-9EF6198A5C3F}"/>
                </a:ext>
              </a:extLst>
            </p:cNvPr>
            <p:cNvGrpSpPr/>
            <p:nvPr/>
          </p:nvGrpSpPr>
          <p:grpSpPr>
            <a:xfrm>
              <a:off x="6372348" y="2624927"/>
              <a:ext cx="507700" cy="290056"/>
              <a:chOff x="3511029" y="1933986"/>
              <a:chExt cx="683513" cy="390501"/>
            </a:xfrm>
          </p:grpSpPr>
          <p:sp>
            <p:nvSpPr>
              <p:cNvPr id="19" name="Parallelogram 26">
                <a:extLst>
                  <a:ext uri="{FF2B5EF4-FFF2-40B4-BE49-F238E27FC236}">
                    <a16:creationId xmlns:a16="http://schemas.microsoft.com/office/drawing/2014/main" id="{34631CB3-1AF2-8DCF-40A2-660BF8363A8C}"/>
                  </a:ext>
                </a:extLst>
              </p:cNvPr>
              <p:cNvSpPr/>
              <p:nvPr/>
            </p:nvSpPr>
            <p:spPr>
              <a:xfrm rot="9358802">
                <a:off x="3511029" y="1933986"/>
                <a:ext cx="683513" cy="390501"/>
              </a:xfrm>
              <a:prstGeom prst="parallelogram">
                <a:avLst>
                  <a:gd name="adj" fmla="val 45223"/>
                </a:avLst>
              </a:prstGeom>
              <a:solidFill>
                <a:srgbClr val="64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ikal Light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red text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3869BC8F-6F94-35F8-B1E7-AF529F40E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7" t="27170" r="79578" b="30709"/>
              <a:stretch/>
            </p:blipFill>
            <p:spPr>
              <a:xfrm>
                <a:off x="3726330" y="1984887"/>
                <a:ext cx="236070" cy="2539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57414F-D40A-C77C-AAFB-7DC9D5A01D4F}"/>
                </a:ext>
              </a:extLst>
            </p:cNvPr>
            <p:cNvGrpSpPr/>
            <p:nvPr/>
          </p:nvGrpSpPr>
          <p:grpSpPr>
            <a:xfrm>
              <a:off x="9611661" y="3478063"/>
              <a:ext cx="507700" cy="290056"/>
              <a:chOff x="3511029" y="1933986"/>
              <a:chExt cx="683513" cy="390501"/>
            </a:xfrm>
          </p:grpSpPr>
          <p:sp>
            <p:nvSpPr>
              <p:cNvPr id="17" name="Parallelogram 26">
                <a:extLst>
                  <a:ext uri="{FF2B5EF4-FFF2-40B4-BE49-F238E27FC236}">
                    <a16:creationId xmlns:a16="http://schemas.microsoft.com/office/drawing/2014/main" id="{BF963CE8-F5AE-AF40-302C-80A5D2243F4C}"/>
                  </a:ext>
                </a:extLst>
              </p:cNvPr>
              <p:cNvSpPr/>
              <p:nvPr/>
            </p:nvSpPr>
            <p:spPr>
              <a:xfrm rot="9358802">
                <a:off x="3511029" y="1933986"/>
                <a:ext cx="683513" cy="390501"/>
              </a:xfrm>
              <a:prstGeom prst="parallelogram">
                <a:avLst>
                  <a:gd name="adj" fmla="val 45223"/>
                </a:avLst>
              </a:prstGeom>
              <a:solidFill>
                <a:srgbClr val="2953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ikal Light"/>
                  <a:ea typeface="+mn-ea"/>
                  <a:cs typeface="+mn-cs"/>
                </a:endParaRPr>
              </a:p>
            </p:txBody>
          </p:sp>
          <p:pic>
            <p:nvPicPr>
              <p:cNvPr id="18" name="Picture 17" descr="A red text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07083512-E0D3-5853-65EA-8E46603165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7" t="27170" r="79578" b="30709"/>
              <a:stretch/>
            </p:blipFill>
            <p:spPr>
              <a:xfrm>
                <a:off x="3726330" y="1984887"/>
                <a:ext cx="236070" cy="253958"/>
              </a:xfrm>
              <a:prstGeom prst="rect">
                <a:avLst/>
              </a:prstGeom>
            </p:spPr>
          </p:pic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D9C182-78EF-49A1-DC45-427F2DDDF1DB}"/>
              </a:ext>
            </a:extLst>
          </p:cNvPr>
          <p:cNvCxnSpPr>
            <a:cxnSpLocks/>
          </p:cNvCxnSpPr>
          <p:nvPr/>
        </p:nvCxnSpPr>
        <p:spPr>
          <a:xfrm flipH="1">
            <a:off x="432000" y="4930948"/>
            <a:ext cx="11325660" cy="0"/>
          </a:xfrm>
          <a:prstGeom prst="line">
            <a:avLst/>
          </a:prstGeom>
          <a:ln>
            <a:solidFill>
              <a:schemeClr val="bg1">
                <a:lumMod val="85000"/>
                <a:alpha val="8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2FBCCC-8612-3F41-6953-5518783D6782}"/>
              </a:ext>
            </a:extLst>
          </p:cNvPr>
          <p:cNvGrpSpPr/>
          <p:nvPr/>
        </p:nvGrpSpPr>
        <p:grpSpPr>
          <a:xfrm>
            <a:off x="1214523" y="4813045"/>
            <a:ext cx="479370" cy="273870"/>
            <a:chOff x="3511029" y="1933986"/>
            <a:chExt cx="683513" cy="390501"/>
          </a:xfrm>
        </p:grpSpPr>
        <p:sp>
          <p:nvSpPr>
            <p:cNvPr id="29" name="Parallelogram 26">
              <a:extLst>
                <a:ext uri="{FF2B5EF4-FFF2-40B4-BE49-F238E27FC236}">
                  <a16:creationId xmlns:a16="http://schemas.microsoft.com/office/drawing/2014/main" id="{C733AF0A-3C18-5570-961C-DD4B951DCC69}"/>
                </a:ext>
              </a:extLst>
            </p:cNvPr>
            <p:cNvSpPr/>
            <p:nvPr/>
          </p:nvSpPr>
          <p:spPr>
            <a:xfrm rot="9358802">
              <a:off x="3511029" y="1933986"/>
              <a:ext cx="683513" cy="390501"/>
            </a:xfrm>
            <a:prstGeom prst="parallelogram">
              <a:avLst>
                <a:gd name="adj" fmla="val 45223"/>
              </a:avLst>
            </a:prstGeom>
            <a:solidFill>
              <a:srgbClr val="008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ikal Light"/>
                <a:ea typeface="+mn-ea"/>
                <a:cs typeface="+mn-cs"/>
              </a:endParaRPr>
            </a:p>
          </p:txBody>
        </p:sp>
        <p:pic>
          <p:nvPicPr>
            <p:cNvPr id="30" name="Picture 29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74F1288-5A2D-5846-011E-9A7EA5377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7" t="27170" r="79578" b="30709"/>
            <a:stretch/>
          </p:blipFill>
          <p:spPr>
            <a:xfrm>
              <a:off x="3726330" y="1984887"/>
              <a:ext cx="236070" cy="25395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1A7DB2-91C8-FB90-D26A-2DD1E399D7A7}"/>
              </a:ext>
            </a:extLst>
          </p:cNvPr>
          <p:cNvGrpSpPr/>
          <p:nvPr/>
        </p:nvGrpSpPr>
        <p:grpSpPr>
          <a:xfrm>
            <a:off x="3553863" y="4813045"/>
            <a:ext cx="479370" cy="273870"/>
            <a:chOff x="3511029" y="1933986"/>
            <a:chExt cx="683513" cy="390501"/>
          </a:xfrm>
        </p:grpSpPr>
        <p:sp>
          <p:nvSpPr>
            <p:cNvPr id="32" name="Parallelogram 26">
              <a:extLst>
                <a:ext uri="{FF2B5EF4-FFF2-40B4-BE49-F238E27FC236}">
                  <a16:creationId xmlns:a16="http://schemas.microsoft.com/office/drawing/2014/main" id="{E48F38EC-40D6-3A05-CC59-B09DF3BCD8ED}"/>
                </a:ext>
              </a:extLst>
            </p:cNvPr>
            <p:cNvSpPr/>
            <p:nvPr/>
          </p:nvSpPr>
          <p:spPr>
            <a:xfrm rot="9358802">
              <a:off x="3511029" y="1933986"/>
              <a:ext cx="683513" cy="390501"/>
            </a:xfrm>
            <a:prstGeom prst="parallelogram">
              <a:avLst>
                <a:gd name="adj" fmla="val 45223"/>
              </a:avLst>
            </a:prstGeom>
            <a:solidFill>
              <a:srgbClr val="001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ikal Light"/>
                <a:ea typeface="+mn-ea"/>
                <a:cs typeface="+mn-cs"/>
              </a:endParaRPr>
            </a:p>
          </p:txBody>
        </p:sp>
        <p:pic>
          <p:nvPicPr>
            <p:cNvPr id="33" name="Picture 32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9A12EC1-4C3A-AC15-D071-0AFBB321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7" t="27170" r="79578" b="30709"/>
            <a:stretch/>
          </p:blipFill>
          <p:spPr>
            <a:xfrm>
              <a:off x="3726330" y="1984887"/>
              <a:ext cx="236070" cy="25395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31FD14-4F87-FB14-E741-0D42C795F675}"/>
              </a:ext>
            </a:extLst>
          </p:cNvPr>
          <p:cNvGrpSpPr/>
          <p:nvPr/>
        </p:nvGrpSpPr>
        <p:grpSpPr>
          <a:xfrm>
            <a:off x="8072523" y="4813045"/>
            <a:ext cx="479370" cy="273870"/>
            <a:chOff x="3511029" y="1933986"/>
            <a:chExt cx="683513" cy="390501"/>
          </a:xfrm>
        </p:grpSpPr>
        <p:sp>
          <p:nvSpPr>
            <p:cNvPr id="35" name="Parallelogram 26">
              <a:extLst>
                <a:ext uri="{FF2B5EF4-FFF2-40B4-BE49-F238E27FC236}">
                  <a16:creationId xmlns:a16="http://schemas.microsoft.com/office/drawing/2014/main" id="{913600C2-AA5B-B07F-CB87-5595B8128A97}"/>
                </a:ext>
              </a:extLst>
            </p:cNvPr>
            <p:cNvSpPr/>
            <p:nvPr/>
          </p:nvSpPr>
          <p:spPr>
            <a:xfrm rot="9358802">
              <a:off x="3511029" y="1933986"/>
              <a:ext cx="683513" cy="390501"/>
            </a:xfrm>
            <a:prstGeom prst="parallelogram">
              <a:avLst>
                <a:gd name="adj" fmla="val 45223"/>
              </a:avLst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ikal Light"/>
                <a:ea typeface="+mn-ea"/>
                <a:cs typeface="+mn-cs"/>
              </a:endParaRPr>
            </a:p>
          </p:txBody>
        </p:sp>
        <p:pic>
          <p:nvPicPr>
            <p:cNvPr id="36" name="Picture 35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068033-5446-F602-49EE-6EA4982CB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7" t="27170" r="79578" b="30709"/>
            <a:stretch/>
          </p:blipFill>
          <p:spPr>
            <a:xfrm>
              <a:off x="3726330" y="1984887"/>
              <a:ext cx="236070" cy="25395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FD93A7-2710-EE23-7787-3203D3B9A92A}"/>
              </a:ext>
            </a:extLst>
          </p:cNvPr>
          <p:cNvGrpSpPr/>
          <p:nvPr/>
        </p:nvGrpSpPr>
        <p:grpSpPr>
          <a:xfrm>
            <a:off x="10348200" y="4813045"/>
            <a:ext cx="479370" cy="273870"/>
            <a:chOff x="3511029" y="1933986"/>
            <a:chExt cx="683513" cy="390501"/>
          </a:xfrm>
        </p:grpSpPr>
        <p:sp>
          <p:nvSpPr>
            <p:cNvPr id="38" name="Parallelogram 26">
              <a:extLst>
                <a:ext uri="{FF2B5EF4-FFF2-40B4-BE49-F238E27FC236}">
                  <a16:creationId xmlns:a16="http://schemas.microsoft.com/office/drawing/2014/main" id="{9B38F7B0-0D19-A0E5-485A-3F4C28CCD97F}"/>
                </a:ext>
              </a:extLst>
            </p:cNvPr>
            <p:cNvSpPr/>
            <p:nvPr/>
          </p:nvSpPr>
          <p:spPr>
            <a:xfrm rot="9358802">
              <a:off x="3511029" y="1933986"/>
              <a:ext cx="683513" cy="390501"/>
            </a:xfrm>
            <a:prstGeom prst="parallelogram">
              <a:avLst>
                <a:gd name="adj" fmla="val 45223"/>
              </a:avLst>
            </a:prstGeom>
            <a:solidFill>
              <a:srgbClr val="295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ikal Light"/>
                <a:ea typeface="+mn-ea"/>
                <a:cs typeface="+mn-cs"/>
              </a:endParaRPr>
            </a:p>
          </p:txBody>
        </p:sp>
        <p:pic>
          <p:nvPicPr>
            <p:cNvPr id="39" name="Picture 38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72AEFB7-F2C7-6E8D-5671-5BF29EA4E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7" t="27170" r="79578" b="30709"/>
            <a:stretch/>
          </p:blipFill>
          <p:spPr>
            <a:xfrm>
              <a:off x="3726330" y="1984887"/>
              <a:ext cx="236070" cy="253958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0A5AE57-90CA-6FFE-2115-D0E2D35BF220}"/>
              </a:ext>
            </a:extLst>
          </p:cNvPr>
          <p:cNvSpPr txBox="1"/>
          <p:nvPr/>
        </p:nvSpPr>
        <p:spPr>
          <a:xfrm>
            <a:off x="1292610" y="5333342"/>
            <a:ext cx="1480620" cy="6227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3872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8596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Kuzey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596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 America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596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  <a:p>
            <a:pPr marL="0" marR="0" lvl="0" indent="0" algn="l" defTabSz="338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9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Lokasyon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Pazar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F6EAC9-32C0-EEF8-4251-5E22108152A5}"/>
              </a:ext>
            </a:extLst>
          </p:cNvPr>
          <p:cNvSpPr txBox="1"/>
          <p:nvPr/>
        </p:nvSpPr>
        <p:spPr>
          <a:xfrm>
            <a:off x="3619000" y="5333342"/>
            <a:ext cx="1480620" cy="6227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3872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C32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Latin Amerika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C32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  <a:p>
            <a:pPr marL="0" marR="0" lvl="0" indent="0" algn="l" defTabSz="338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22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Lokasyon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20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Pazar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43D428-2BB5-C8E5-B4C0-F896A6E3FFA8}"/>
              </a:ext>
            </a:extLst>
          </p:cNvPr>
          <p:cNvSpPr txBox="1"/>
          <p:nvPr/>
        </p:nvSpPr>
        <p:spPr>
          <a:xfrm>
            <a:off x="5904227" y="5333342"/>
            <a:ext cx="1480620" cy="6227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3872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200" dirty="0">
                <a:solidFill>
                  <a:srgbClr val="E60000"/>
                </a:solidFill>
                <a:latin typeface="Montserrat" panose="00000500000000000000" pitchFamily="2" charset="0"/>
                <a:ea typeface="Roboto Condensed Light" panose="02000000000000000000" pitchFamily="2" charset="0"/>
                <a:cs typeface="Hyundai Sans Head KR OTF" charset="-127"/>
                <a:sym typeface="Helvetica Neue"/>
              </a:rPr>
              <a:t>EMEA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  <a:p>
            <a:pPr marL="0" marR="0" lvl="0" indent="0" algn="l" defTabSz="338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70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Lokasyon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60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Pazar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6B03B-3E60-1AC2-5C12-8568099FB15A}"/>
              </a:ext>
            </a:extLst>
          </p:cNvPr>
          <p:cNvSpPr txBox="1"/>
          <p:nvPr/>
        </p:nvSpPr>
        <p:spPr>
          <a:xfrm>
            <a:off x="8134310" y="5333342"/>
            <a:ext cx="1480620" cy="6227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3872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40000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Afrika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40000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  <a:p>
            <a:pPr marL="0" marR="0" lvl="0" indent="0" algn="l" defTabSz="338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14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Lokasyon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48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Pazar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sym typeface="Helvetica Neu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30762A-55A6-0B7F-ED4B-9059F07B1E10}"/>
              </a:ext>
            </a:extLst>
          </p:cNvPr>
          <p:cNvSpPr txBox="1"/>
          <p:nvPr/>
        </p:nvSpPr>
        <p:spPr>
          <a:xfrm>
            <a:off x="10435219" y="5333342"/>
            <a:ext cx="1480620" cy="6011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3872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364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Asya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5364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95364"/>
                </a:solidFill>
                <a:effectLst/>
                <a:uLnTx/>
                <a:uFillTx/>
                <a:latin typeface="Montserrat" panose="000005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"/>
              </a:rPr>
              <a:t>Pasifik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5364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cs typeface="Hyundai Sans Head KR OTF" charset="-127"/>
              <a:sym typeface="Helvetica Neue"/>
            </a:endParaRPr>
          </a:p>
          <a:p>
            <a:pPr marL="0" marR="0" lvl="0" indent="0" algn="l" defTabSz="338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400">
                <a:solidFill>
                  <a:srgbClr val="383838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22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Lokasyon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19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Montserrat" panose="00000500000000000000" pitchFamily="2" charset="0"/>
                <a:ea typeface="Roboto Condensed Light" panose="02000000000000000000" pitchFamily="2" charset="0"/>
                <a:sym typeface="Helvetica Neue"/>
              </a:rPr>
              <a:t>Pazar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Montserrat" panose="00000500000000000000" pitchFamily="2" charset="0"/>
              <a:ea typeface="Roboto Condensed Light" panose="02000000000000000000" pitchFamily="2" charset="0"/>
              <a:sym typeface="Helvetica Neue"/>
            </a:endParaRPr>
          </a:p>
        </p:txBody>
      </p:sp>
      <p:sp>
        <p:nvSpPr>
          <p:cNvPr id="46" name="Title 6">
            <a:extLst>
              <a:ext uri="{FF2B5EF4-FFF2-40B4-BE49-F238E27FC236}">
                <a16:creationId xmlns:a16="http://schemas.microsoft.com/office/drawing/2014/main" id="{B0C3F98E-E0DC-194C-4464-2D9430DAC4E0}"/>
              </a:ext>
            </a:extLst>
          </p:cNvPr>
          <p:cNvSpPr txBox="1">
            <a:spLocks/>
          </p:cNvSpPr>
          <p:nvPr/>
        </p:nvSpPr>
        <p:spPr>
          <a:xfrm>
            <a:off x="432000" y="2993720"/>
            <a:ext cx="2577815" cy="5404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11,000</a:t>
            </a:r>
          </a:p>
        </p:txBody>
      </p:sp>
      <p:sp>
        <p:nvSpPr>
          <p:cNvPr id="47" name="Title 6">
            <a:extLst>
              <a:ext uri="{FF2B5EF4-FFF2-40B4-BE49-F238E27FC236}">
                <a16:creationId xmlns:a16="http://schemas.microsoft.com/office/drawing/2014/main" id="{8BD803F4-3740-CFBE-D74E-E5D6C62E6C64}"/>
              </a:ext>
            </a:extLst>
          </p:cNvPr>
          <p:cNvSpPr txBox="1">
            <a:spLocks/>
          </p:cNvSpPr>
          <p:nvPr/>
        </p:nvSpPr>
        <p:spPr>
          <a:xfrm>
            <a:off x="432000" y="3744170"/>
            <a:ext cx="2577815" cy="5404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149</a:t>
            </a: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F907A0AB-6710-1C44-2B71-E722D4EB13E4}"/>
              </a:ext>
            </a:extLst>
          </p:cNvPr>
          <p:cNvSpPr txBox="1">
            <a:spLocks/>
          </p:cNvSpPr>
          <p:nvPr/>
        </p:nvSpPr>
        <p:spPr>
          <a:xfrm>
            <a:off x="2152821" y="3005545"/>
            <a:ext cx="1108735" cy="2919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+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İnsan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D8B2B0D6-2277-51C4-EEA0-33FF853044F9}"/>
              </a:ext>
            </a:extLst>
          </p:cNvPr>
          <p:cNvSpPr txBox="1">
            <a:spLocks/>
          </p:cNvSpPr>
          <p:nvPr/>
        </p:nvSpPr>
        <p:spPr>
          <a:xfrm>
            <a:off x="1448631" y="3940061"/>
            <a:ext cx="1327810" cy="2919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Ülke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079C05-5CD8-3480-58B5-AD9B6495D7AE}"/>
              </a:ext>
            </a:extLst>
          </p:cNvPr>
          <p:cNvSpPr txBox="1"/>
          <p:nvPr/>
        </p:nvSpPr>
        <p:spPr>
          <a:xfrm>
            <a:off x="9899401" y="6078326"/>
            <a:ext cx="2092533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33" kern="0" dirty="0">
                <a:solidFill>
                  <a:srgbClr val="000000"/>
                </a:solidFill>
                <a:latin typeface="Montserrat" panose="00000500000000000000" pitchFamily="2" charset="0"/>
              </a:rPr>
              <a:t>HMN: The </a:t>
            </a:r>
            <a:br>
              <a:rPr lang="en-US" sz="1333" kern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1333" kern="0" dirty="0">
                <a:solidFill>
                  <a:srgbClr val="000000"/>
                </a:solidFill>
                <a:latin typeface="Montserrat" panose="00000500000000000000" pitchFamily="2" charset="0"/>
              </a:rPr>
              <a:t>fastest growing global media network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333" kern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endParaRPr lang="en-US" sz="1333" kern="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76D33D-0E5C-7497-6A70-5AE23666ECE7}"/>
              </a:ext>
            </a:extLst>
          </p:cNvPr>
          <p:cNvGrpSpPr/>
          <p:nvPr/>
        </p:nvGrpSpPr>
        <p:grpSpPr>
          <a:xfrm>
            <a:off x="5858218" y="4785920"/>
            <a:ext cx="507700" cy="290056"/>
            <a:chOff x="3511029" y="1933986"/>
            <a:chExt cx="683513" cy="390501"/>
          </a:xfrm>
          <a:solidFill>
            <a:srgbClr val="E60000"/>
          </a:solidFill>
        </p:grpSpPr>
        <p:sp>
          <p:nvSpPr>
            <p:cNvPr id="53" name="Parallelogram 26">
              <a:extLst>
                <a:ext uri="{FF2B5EF4-FFF2-40B4-BE49-F238E27FC236}">
                  <a16:creationId xmlns:a16="http://schemas.microsoft.com/office/drawing/2014/main" id="{974EB8E0-6B87-1174-4D2F-61F9B0E72432}"/>
                </a:ext>
              </a:extLst>
            </p:cNvPr>
            <p:cNvSpPr/>
            <p:nvPr/>
          </p:nvSpPr>
          <p:spPr>
            <a:xfrm rot="9358802">
              <a:off x="3511029" y="1933986"/>
              <a:ext cx="683513" cy="390501"/>
            </a:xfrm>
            <a:prstGeom prst="parallelogram">
              <a:avLst>
                <a:gd name="adj" fmla="val 452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ikal Light"/>
                <a:ea typeface="+mn-ea"/>
                <a:cs typeface="+mn-cs"/>
              </a:endParaRPr>
            </a:p>
          </p:txBody>
        </p:sp>
        <p:pic>
          <p:nvPicPr>
            <p:cNvPr id="54" name="Picture 53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E588A0F-90BF-7691-3B17-D248CAF95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7" t="27170" r="79578" b="30709"/>
            <a:stretch/>
          </p:blipFill>
          <p:spPr>
            <a:xfrm>
              <a:off x="3726330" y="1984887"/>
              <a:ext cx="236070" cy="253958"/>
            </a:xfrm>
            <a:prstGeom prst="rect">
              <a:avLst/>
            </a:prstGeom>
            <a:grpFill/>
          </p:spPr>
        </p:pic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F028CBFF-70FA-FBA8-DD21-70A84EE5577E}"/>
              </a:ext>
            </a:extLst>
          </p:cNvPr>
          <p:cNvSpPr txBox="1">
            <a:spLocks/>
          </p:cNvSpPr>
          <p:nvPr/>
        </p:nvSpPr>
        <p:spPr>
          <a:xfrm>
            <a:off x="165138" y="2834"/>
            <a:ext cx="11950662" cy="12557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Dünyanın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büyük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networklerinden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biri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olan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Havas Media Network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“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stratejik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iş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ortaklığımız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”*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tüm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dünyada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aktif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olarak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yatırımları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yönetiyoruz</a:t>
            </a:r>
            <a:endParaRPr lang="tr-TR" sz="28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2C7686-7791-AD30-56CD-FBD4F9C721E0}"/>
              </a:ext>
            </a:extLst>
          </p:cNvPr>
          <p:cNvSpPr txBox="1"/>
          <p:nvPr/>
        </p:nvSpPr>
        <p:spPr>
          <a:xfrm>
            <a:off x="86013" y="6206407"/>
            <a:ext cx="9813388" cy="6001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100" b="0" dirty="0"/>
              <a:t>Kaynak: RECMA 2023</a:t>
            </a:r>
          </a:p>
          <a:p>
            <a:r>
              <a:rPr lang="en-US" sz="1100" b="0" dirty="0"/>
              <a:t>*</a:t>
            </a:r>
            <a:r>
              <a:rPr lang="en-US" sz="1100" b="0" dirty="0" err="1"/>
              <a:t>Stratejik</a:t>
            </a:r>
            <a:r>
              <a:rPr lang="en-US" sz="1100" b="0" dirty="0"/>
              <a:t> </a:t>
            </a:r>
            <a:r>
              <a:rPr lang="en-US" sz="1100" b="0" dirty="0" err="1"/>
              <a:t>iş</a:t>
            </a:r>
            <a:r>
              <a:rPr lang="en-US" sz="1100" b="0" dirty="0"/>
              <a:t> </a:t>
            </a:r>
            <a:r>
              <a:rPr lang="en-US" sz="1100" b="0" dirty="0" err="1"/>
              <a:t>ortaklığımız</a:t>
            </a:r>
            <a:r>
              <a:rPr lang="en-US" sz="1100" b="0" dirty="0"/>
              <a:t> </a:t>
            </a:r>
            <a:r>
              <a:rPr lang="en-US" sz="1100" b="0" dirty="0" err="1"/>
              <a:t>tamamen</a:t>
            </a:r>
            <a:r>
              <a:rPr lang="en-US" sz="1100" b="0" dirty="0"/>
              <a:t> </a:t>
            </a:r>
            <a:r>
              <a:rPr lang="en-US" sz="1100" b="0" dirty="0" err="1"/>
              <a:t>isim</a:t>
            </a:r>
            <a:r>
              <a:rPr lang="en-US" sz="1100" b="0" dirty="0"/>
              <a:t> </a:t>
            </a:r>
            <a:r>
              <a:rPr lang="en-US" sz="1100" b="0" dirty="0" err="1"/>
              <a:t>hakkı</a:t>
            </a:r>
            <a:r>
              <a:rPr lang="en-US" sz="1100" b="0" dirty="0"/>
              <a:t>, </a:t>
            </a:r>
            <a:r>
              <a:rPr lang="en-US" sz="1100" b="0" dirty="0" err="1"/>
              <a:t>medya</a:t>
            </a:r>
            <a:r>
              <a:rPr lang="en-US" sz="1100" b="0" dirty="0"/>
              <a:t> </a:t>
            </a:r>
            <a:r>
              <a:rPr lang="en-US" sz="1100" b="0" dirty="0" err="1"/>
              <a:t>araç</a:t>
            </a:r>
            <a:r>
              <a:rPr lang="en-US" sz="1100" b="0" dirty="0"/>
              <a:t> ve </a:t>
            </a:r>
            <a:r>
              <a:rPr lang="en-US" sz="1100" b="0" dirty="0" err="1"/>
              <a:t>gereçlerinin</a:t>
            </a:r>
            <a:r>
              <a:rPr lang="en-US" sz="1100" b="0" dirty="0"/>
              <a:t> </a:t>
            </a:r>
            <a:r>
              <a:rPr lang="en-US" sz="1100" b="0" dirty="0" err="1"/>
              <a:t>kullanımı</a:t>
            </a:r>
            <a:r>
              <a:rPr lang="en-US" sz="1100" b="0" dirty="0"/>
              <a:t>, </a:t>
            </a:r>
            <a:r>
              <a:rPr lang="en-US" sz="1100" b="0" dirty="0" err="1"/>
              <a:t>gerekli</a:t>
            </a:r>
            <a:r>
              <a:rPr lang="en-US" sz="1100" b="0" dirty="0"/>
              <a:t> </a:t>
            </a:r>
            <a:r>
              <a:rPr lang="en-US" sz="1100" b="0" dirty="0" err="1"/>
              <a:t>hallerde</a:t>
            </a:r>
            <a:r>
              <a:rPr lang="en-US" sz="1100" b="0" dirty="0"/>
              <a:t> </a:t>
            </a:r>
            <a:r>
              <a:rPr lang="en-US" sz="1100" b="0" dirty="0" err="1"/>
              <a:t>yurtdışı</a:t>
            </a:r>
            <a:r>
              <a:rPr lang="en-US" sz="1100" b="0" dirty="0"/>
              <a:t> </a:t>
            </a:r>
            <a:r>
              <a:rPr lang="en-US" sz="1100" b="0" dirty="0" err="1"/>
              <a:t>ofisleri</a:t>
            </a:r>
            <a:r>
              <a:rPr lang="en-US" sz="1100" b="0" dirty="0"/>
              <a:t> </a:t>
            </a:r>
            <a:r>
              <a:rPr lang="en-US" sz="1100" b="0" dirty="0" err="1"/>
              <a:t>ile</a:t>
            </a:r>
            <a:r>
              <a:rPr lang="en-US" sz="1100" b="0" dirty="0"/>
              <a:t> </a:t>
            </a:r>
            <a:r>
              <a:rPr lang="en-US" sz="1100" b="0" dirty="0" err="1"/>
              <a:t>işbirliğine</a:t>
            </a:r>
            <a:r>
              <a:rPr lang="en-US" sz="1100" b="0" dirty="0"/>
              <a:t> </a:t>
            </a:r>
            <a:r>
              <a:rPr lang="en-US" sz="1100" b="0" dirty="0" err="1"/>
              <a:t>dayalı</a:t>
            </a:r>
            <a:r>
              <a:rPr lang="en-US" sz="1100" b="0" dirty="0"/>
              <a:t> </a:t>
            </a:r>
            <a:r>
              <a:rPr lang="en-US" sz="1100" b="0" dirty="0" err="1"/>
              <a:t>olup</a:t>
            </a:r>
            <a:r>
              <a:rPr lang="en-US" sz="1100" b="0" dirty="0"/>
              <a:t> </a:t>
            </a:r>
            <a:r>
              <a:rPr lang="en-US" sz="1100" b="0" dirty="0" err="1"/>
              <a:t>finansal</a:t>
            </a:r>
            <a:r>
              <a:rPr lang="en-US" sz="1100" b="0" dirty="0"/>
              <a:t> </a:t>
            </a:r>
            <a:r>
              <a:rPr lang="en-US" sz="1100" b="0" dirty="0" err="1"/>
              <a:t>veya</a:t>
            </a:r>
            <a:r>
              <a:rPr lang="en-US" sz="1100" b="0" dirty="0"/>
              <a:t> </a:t>
            </a:r>
            <a:r>
              <a:rPr lang="en-US" sz="1100" b="0" dirty="0" err="1"/>
              <a:t>yönetimsel</a:t>
            </a:r>
            <a:r>
              <a:rPr lang="en-US" sz="1100" b="0" dirty="0"/>
              <a:t> </a:t>
            </a:r>
            <a:r>
              <a:rPr lang="en-US" sz="1100" b="0" dirty="0" err="1"/>
              <a:t>bir</a:t>
            </a:r>
            <a:r>
              <a:rPr lang="en-US" sz="1100" b="0" dirty="0"/>
              <a:t> </a:t>
            </a:r>
            <a:r>
              <a:rPr lang="en-US" sz="1100" b="0" dirty="0" err="1"/>
              <a:t>ortaklık</a:t>
            </a:r>
            <a:r>
              <a:rPr lang="en-US" sz="1100" b="0" dirty="0"/>
              <a:t> </a:t>
            </a:r>
            <a:r>
              <a:rPr lang="en-US" sz="1100" b="0" dirty="0" err="1"/>
              <a:t>değildir</a:t>
            </a:r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110351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AAA95BD4-25AD-78FA-0377-7062E4D6FB38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55"/>
            <a:ext cx="12192000" cy="68580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0E7BB3A-3CF3-9C4D-79A9-6E75A5064CC7}"/>
              </a:ext>
            </a:extLst>
          </p:cNvPr>
          <p:cNvSpPr/>
          <p:nvPr/>
        </p:nvSpPr>
        <p:spPr>
          <a:xfrm>
            <a:off x="6442266" y="1145518"/>
            <a:ext cx="1347939" cy="1375593"/>
          </a:xfrm>
          <a:prstGeom prst="ellipse">
            <a:avLst/>
          </a:prstGeom>
          <a:solidFill>
            <a:srgbClr val="CCB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C3A25-69D9-62DA-2453-0510A5C21B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563" y="299811"/>
            <a:ext cx="2804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Ortaklık</a:t>
            </a:r>
            <a:r>
              <a:rPr lang="en-US" sz="2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Yapısı</a:t>
            </a:r>
            <a:endParaRPr lang="tr-TR" sz="2800" b="1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9054A-6A07-3D8D-55C6-64A3D7004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167" y="1145513"/>
            <a:ext cx="1324277" cy="1360394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A95A0BA5-3957-9C1A-0680-A508E4714035}"/>
              </a:ext>
            </a:extLst>
          </p:cNvPr>
          <p:cNvSpPr txBox="1"/>
          <p:nvPr/>
        </p:nvSpPr>
        <p:spPr>
          <a:xfrm>
            <a:off x="3877313" y="2603211"/>
            <a:ext cx="242398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İlbak Holding</a:t>
            </a:r>
            <a:endParaRPr lang="tr-TR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%41,45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3D62E46-3BBD-E18D-8663-5FBE84F7D72E}"/>
              </a:ext>
            </a:extLst>
          </p:cNvPr>
          <p:cNvSpPr txBox="1"/>
          <p:nvPr/>
        </p:nvSpPr>
        <p:spPr>
          <a:xfrm>
            <a:off x="5888150" y="1653091"/>
            <a:ext cx="2423984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26374D"/>
                </a:solidFill>
                <a:latin typeface="Century Gothic" panose="020B0502020202020204" pitchFamily="34" charset="0"/>
              </a:rPr>
              <a:t>Halka Açık</a:t>
            </a:r>
            <a:endParaRPr lang="tr-TR" sz="1050" dirty="0">
              <a:latin typeface="Century Gothic" panose="020B0502020202020204" pitchFamily="34" charset="0"/>
            </a:endParaRPr>
          </a:p>
          <a:p>
            <a:pPr algn="ctr"/>
            <a:endParaRPr lang="tr-TR" sz="1050" dirty="0">
              <a:latin typeface="Century Gothic" panose="020B0502020202020204" pitchFamily="34" charset="0"/>
            </a:endParaRPr>
          </a:p>
        </p:txBody>
      </p:sp>
      <p:pic>
        <p:nvPicPr>
          <p:cNvPr id="3" name="Resim 20">
            <a:extLst>
              <a:ext uri="{FF2B5EF4-FFF2-40B4-BE49-F238E27FC236}">
                <a16:creationId xmlns:a16="http://schemas.microsoft.com/office/drawing/2014/main" id="{5A072DD9-ED06-6B92-E4D2-74C3FB070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691" y="3806855"/>
            <a:ext cx="1324271" cy="133521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9CA8FBF-1DEB-0D80-3222-07A6FFE85B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141" y="3893497"/>
            <a:ext cx="1264995" cy="1248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62D59-93BF-6588-B23F-4F3DB0AF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234" y="3781677"/>
            <a:ext cx="1324277" cy="1360394"/>
          </a:xfrm>
          <a:prstGeom prst="rect">
            <a:avLst/>
          </a:prstGeom>
        </p:spPr>
      </p:pic>
      <p:sp>
        <p:nvSpPr>
          <p:cNvPr id="8" name="Metin kutusu 13">
            <a:extLst>
              <a:ext uri="{FF2B5EF4-FFF2-40B4-BE49-F238E27FC236}">
                <a16:creationId xmlns:a16="http://schemas.microsoft.com/office/drawing/2014/main" id="{B2CDEB07-4456-0450-D359-E5C54C79D43C}"/>
              </a:ext>
            </a:extLst>
          </p:cNvPr>
          <p:cNvSpPr txBox="1"/>
          <p:nvPr/>
        </p:nvSpPr>
        <p:spPr>
          <a:xfrm>
            <a:off x="2190380" y="5192840"/>
            <a:ext cx="2423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Banun Erkıran Çıtak</a:t>
            </a:r>
          </a:p>
          <a:p>
            <a:r>
              <a:rPr lang="tr-TR" sz="1400" b="0"/>
              <a:t>Yönetim Kurulu Başkanı</a:t>
            </a:r>
          </a:p>
          <a:p>
            <a:endParaRPr lang="tr-TR" sz="1400" b="0"/>
          </a:p>
          <a:p>
            <a:r>
              <a:rPr lang="en-US" sz="1400" b="0"/>
              <a:t>%17,83</a:t>
            </a:r>
            <a:endParaRPr lang="tr-TR" sz="1400" b="0"/>
          </a:p>
        </p:txBody>
      </p:sp>
      <p:cxnSp>
        <p:nvCxnSpPr>
          <p:cNvPr id="9" name="Düz Bağlayıcı 29">
            <a:extLst>
              <a:ext uri="{FF2B5EF4-FFF2-40B4-BE49-F238E27FC236}">
                <a16:creationId xmlns:a16="http://schemas.microsoft.com/office/drawing/2014/main" id="{C0AEF56E-E69F-028A-CB01-CDE5CB1E5FA9}"/>
              </a:ext>
            </a:extLst>
          </p:cNvPr>
          <p:cNvCxnSpPr>
            <a:cxnSpLocks/>
          </p:cNvCxnSpPr>
          <p:nvPr/>
        </p:nvCxnSpPr>
        <p:spPr>
          <a:xfrm>
            <a:off x="4786229" y="3950647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0DCB4E3-D65B-D457-06ED-47B5BB711587}"/>
              </a:ext>
            </a:extLst>
          </p:cNvPr>
          <p:cNvSpPr/>
          <p:nvPr/>
        </p:nvSpPr>
        <p:spPr>
          <a:xfrm>
            <a:off x="4417642" y="1145518"/>
            <a:ext cx="1347939" cy="1375593"/>
          </a:xfrm>
          <a:prstGeom prst="ellipse">
            <a:avLst/>
          </a:prstGeom>
          <a:solidFill>
            <a:srgbClr val="CCB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or Metal">
            <a:extLst>
              <a:ext uri="{FF2B5EF4-FFF2-40B4-BE49-F238E27FC236}">
                <a16:creationId xmlns:a16="http://schemas.microsoft.com/office/drawing/2014/main" id="{FDAE2A77-E272-D12A-3D45-DCD06422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36" y="1611543"/>
            <a:ext cx="1324270" cy="4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3">
            <a:extLst>
              <a:ext uri="{FF2B5EF4-FFF2-40B4-BE49-F238E27FC236}">
                <a16:creationId xmlns:a16="http://schemas.microsoft.com/office/drawing/2014/main" id="{25F5B59A-8189-D0A8-954E-294704CDB0BE}"/>
              </a:ext>
            </a:extLst>
          </p:cNvPr>
          <p:cNvSpPr txBox="1"/>
          <p:nvPr/>
        </p:nvSpPr>
        <p:spPr>
          <a:xfrm>
            <a:off x="4874834" y="5192840"/>
            <a:ext cx="2423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Atakan Kural</a:t>
            </a:r>
            <a:endParaRPr lang="tr-TR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United UP CEO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%1,5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etin kutusu 13">
            <a:extLst>
              <a:ext uri="{FF2B5EF4-FFF2-40B4-BE49-F238E27FC236}">
                <a16:creationId xmlns:a16="http://schemas.microsoft.com/office/drawing/2014/main" id="{88688BB4-CC7B-F545-CBC8-88571163286A}"/>
              </a:ext>
            </a:extLst>
          </p:cNvPr>
          <p:cNvSpPr txBox="1"/>
          <p:nvPr/>
        </p:nvSpPr>
        <p:spPr>
          <a:xfrm>
            <a:off x="7545500" y="5192840"/>
            <a:ext cx="2423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İbrahim Şahin</a:t>
            </a:r>
            <a:endParaRPr lang="tr-TR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People CEO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%1,5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757B2482-FA44-9156-DEA9-BB6D956B1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cxnSp>
        <p:nvCxnSpPr>
          <p:cNvPr id="27" name="Düz Bağlayıcı 29">
            <a:extLst>
              <a:ext uri="{FF2B5EF4-FFF2-40B4-BE49-F238E27FC236}">
                <a16:creationId xmlns:a16="http://schemas.microsoft.com/office/drawing/2014/main" id="{91050AD3-D96B-0849-18DC-3A6AF7BDB028}"/>
              </a:ext>
            </a:extLst>
          </p:cNvPr>
          <p:cNvCxnSpPr>
            <a:cxnSpLocks/>
          </p:cNvCxnSpPr>
          <p:nvPr/>
        </p:nvCxnSpPr>
        <p:spPr>
          <a:xfrm>
            <a:off x="7496941" y="3950647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etin kutusu 27">
            <a:extLst>
              <a:ext uri="{FF2B5EF4-FFF2-40B4-BE49-F238E27FC236}">
                <a16:creationId xmlns:a16="http://schemas.microsoft.com/office/drawing/2014/main" id="{E324BDE2-CD04-B4BB-DACC-ECFD9DA3AA8B}"/>
              </a:ext>
            </a:extLst>
          </p:cNvPr>
          <p:cNvSpPr txBox="1"/>
          <p:nvPr/>
        </p:nvSpPr>
        <p:spPr>
          <a:xfrm>
            <a:off x="5888150" y="2617405"/>
            <a:ext cx="2423984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26374D"/>
                </a:solidFill>
                <a:latin typeface="Century Gothic" panose="020B0502020202020204" pitchFamily="34" charset="0"/>
              </a:rPr>
              <a:t>Halka Açık</a:t>
            </a:r>
            <a:endParaRPr lang="tr-TR" sz="1050" dirty="0">
              <a:latin typeface="Century Gothic" panose="020B0502020202020204" pitchFamily="34" charset="0"/>
            </a:endParaRPr>
          </a:p>
          <a:p>
            <a:pPr algn="ctr"/>
            <a:endParaRPr lang="tr-TR" sz="1050" dirty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26374D"/>
                </a:solidFill>
                <a:latin typeface="Century Gothic" panose="020B0502020202020204" pitchFamily="34" charset="0"/>
              </a:rPr>
              <a:t>%37,7*</a:t>
            </a:r>
            <a:endParaRPr lang="tr-TR" sz="14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8" name="Düz Bağlayıcı 29">
            <a:extLst>
              <a:ext uri="{FF2B5EF4-FFF2-40B4-BE49-F238E27FC236}">
                <a16:creationId xmlns:a16="http://schemas.microsoft.com/office/drawing/2014/main" id="{D55389A9-8144-FD9A-03E0-790D14BB3368}"/>
              </a:ext>
            </a:extLst>
          </p:cNvPr>
          <p:cNvCxnSpPr>
            <a:cxnSpLocks/>
          </p:cNvCxnSpPr>
          <p:nvPr/>
        </p:nvCxnSpPr>
        <p:spPr>
          <a:xfrm>
            <a:off x="6102379" y="1297686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71FD9B-9A21-358C-6AB9-053EF43ABFD5}"/>
              </a:ext>
            </a:extLst>
          </p:cNvPr>
          <p:cNvSpPr txBox="1"/>
          <p:nvPr/>
        </p:nvSpPr>
        <p:spPr>
          <a:xfrm>
            <a:off x="245093" y="6276816"/>
            <a:ext cx="10609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Century Gothic" panose="020B0502020202020204" pitchFamily="34" charset="0"/>
              </a:rPr>
              <a:t>Sunum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tarihi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itibariyle</a:t>
            </a:r>
            <a:r>
              <a:rPr lang="en-US" sz="1400" dirty="0">
                <a:latin typeface="Century Gothic" panose="020B0502020202020204" pitchFamily="34" charset="0"/>
              </a:rPr>
              <a:t>, </a:t>
            </a:r>
            <a:r>
              <a:rPr lang="en-US" sz="1600" dirty="0" err="1"/>
              <a:t>h</a:t>
            </a:r>
            <a:r>
              <a:rPr lang="en-US" sz="1400" dirty="0" err="1">
                <a:latin typeface="Century Gothic" panose="020B0502020202020204" pitchFamily="34" charset="0"/>
              </a:rPr>
              <a:t>alka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açık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kısımda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yer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alan</a:t>
            </a:r>
            <a:r>
              <a:rPr lang="en-US" sz="1400" dirty="0">
                <a:latin typeface="Century Gothic" panose="020B0502020202020204" pitchFamily="34" charset="0"/>
              </a:rPr>
              <a:t> %5,55 </a:t>
            </a:r>
            <a:r>
              <a:rPr lang="en-US" sz="1400" dirty="0" err="1">
                <a:latin typeface="Century Gothic" panose="020B0502020202020204" pitchFamily="34" charset="0"/>
              </a:rPr>
              <a:t>oranındaki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paylar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Şirket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tarafından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geri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alım</a:t>
            </a:r>
            <a:r>
              <a:rPr lang="en-US" sz="1400" dirty="0">
                <a:latin typeface="Century Gothic" panose="020B0502020202020204" pitchFamily="34" charset="0"/>
              </a:rPr>
              <a:t> program </a:t>
            </a:r>
            <a:r>
              <a:rPr lang="en-US" sz="1400" dirty="0" err="1">
                <a:latin typeface="Century Gothic" panose="020B0502020202020204" pitchFamily="34" charset="0"/>
              </a:rPr>
              <a:t>kapsamında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geri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alınmıştır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00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4D9DA12-436F-13CB-B226-B0923EB9F40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-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270EAC-6AA9-E549-4DC9-2ADB571CA46E}"/>
              </a:ext>
            </a:extLst>
          </p:cNvPr>
          <p:cNvSpPr txBox="1">
            <a:spLocks/>
          </p:cNvSpPr>
          <p:nvPr/>
        </p:nvSpPr>
        <p:spPr>
          <a:xfrm>
            <a:off x="85725" y="-70046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İlbak Holding, PC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dışında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çeşitli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sektörlerde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yaptığı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sonucu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holding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bünyesindeki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şirket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markaları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daima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yenilikçi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öncü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olmayı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hedeflemektedir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D2093C6-6B39-35BB-7684-6075EC8A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8FA976-F91D-84D6-398C-2A0E9393B5D6}"/>
              </a:ext>
            </a:extLst>
          </p:cNvPr>
          <p:cNvSpPr/>
          <p:nvPr/>
        </p:nvSpPr>
        <p:spPr>
          <a:xfrm>
            <a:off x="1333500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6341E5-50EB-7C00-120A-A142E75A1955}"/>
              </a:ext>
            </a:extLst>
          </p:cNvPr>
          <p:cNvSpPr/>
          <p:nvPr/>
        </p:nvSpPr>
        <p:spPr>
          <a:xfrm>
            <a:off x="1333500" y="1929730"/>
            <a:ext cx="16573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89724-47EF-8DFF-D60D-348D2A1EBBFF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A7B828-CFB3-75DD-1518-EC98F3482248}"/>
              </a:ext>
            </a:extLst>
          </p:cNvPr>
          <p:cNvSpPr/>
          <p:nvPr/>
        </p:nvSpPr>
        <p:spPr>
          <a:xfrm>
            <a:off x="85725" y="1039517"/>
            <a:ext cx="1347939" cy="1375593"/>
          </a:xfrm>
          <a:prstGeom prst="ellipse">
            <a:avLst/>
          </a:prstGeom>
          <a:solidFill>
            <a:srgbClr val="CCB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Por Metal">
            <a:extLst>
              <a:ext uri="{FF2B5EF4-FFF2-40B4-BE49-F238E27FC236}">
                <a16:creationId xmlns:a16="http://schemas.microsoft.com/office/drawing/2014/main" id="{FC1ADFF3-A801-970B-3897-85845ACA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" y="1505542"/>
            <a:ext cx="1324270" cy="4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6AD7C-036E-A68A-7970-BEC28D2049C4}"/>
              </a:ext>
            </a:extLst>
          </p:cNvPr>
          <p:cNvSpPr/>
          <p:nvPr/>
        </p:nvSpPr>
        <p:spPr>
          <a:xfrm>
            <a:off x="3076575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3FFD89-9A0F-EB52-F48B-0967F34D35E1}"/>
              </a:ext>
            </a:extLst>
          </p:cNvPr>
          <p:cNvSpPr/>
          <p:nvPr/>
        </p:nvSpPr>
        <p:spPr>
          <a:xfrm>
            <a:off x="3076575" y="1929730"/>
            <a:ext cx="1657350" cy="480096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MADEN</a:t>
            </a:r>
            <a:endParaRPr lang="en-US" b="1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7CBADF-9B04-AC6E-69A2-99BB3F4C240D}"/>
              </a:ext>
            </a:extLst>
          </p:cNvPr>
          <p:cNvSpPr/>
          <p:nvPr/>
        </p:nvSpPr>
        <p:spPr>
          <a:xfrm>
            <a:off x="4819650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003AAC-AA89-E554-8F72-97CAD22DECD7}"/>
              </a:ext>
            </a:extLst>
          </p:cNvPr>
          <p:cNvSpPr/>
          <p:nvPr/>
        </p:nvSpPr>
        <p:spPr>
          <a:xfrm>
            <a:off x="4819650" y="1929730"/>
            <a:ext cx="16573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BASKI HİZMETLERİ</a:t>
            </a:r>
            <a:endParaRPr lang="en-US" b="1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E82936-E31C-7912-AB29-169C00BEDB2E}"/>
              </a:ext>
            </a:extLst>
          </p:cNvPr>
          <p:cNvSpPr/>
          <p:nvPr/>
        </p:nvSpPr>
        <p:spPr>
          <a:xfrm>
            <a:off x="6572252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CF32A1-52D5-70F6-BBEC-31725B38CACC}"/>
              </a:ext>
            </a:extLst>
          </p:cNvPr>
          <p:cNvSpPr/>
          <p:nvPr/>
        </p:nvSpPr>
        <p:spPr>
          <a:xfrm>
            <a:off x="6572252" y="1929730"/>
            <a:ext cx="1657350" cy="480096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TURİZM</a:t>
            </a:r>
            <a:endParaRPr lang="en-US" b="1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AC239E9-E0DA-A257-3441-F0CD8BA25730}"/>
              </a:ext>
            </a:extLst>
          </p:cNvPr>
          <p:cNvSpPr/>
          <p:nvPr/>
        </p:nvSpPr>
        <p:spPr>
          <a:xfrm>
            <a:off x="8324854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6F7B1D-DA7A-4029-D8E9-B7196E70A389}"/>
              </a:ext>
            </a:extLst>
          </p:cNvPr>
          <p:cNvSpPr/>
          <p:nvPr/>
        </p:nvSpPr>
        <p:spPr>
          <a:xfrm>
            <a:off x="8324854" y="1929730"/>
            <a:ext cx="16573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GAYRİMENKUL</a:t>
            </a:r>
            <a:endParaRPr lang="en-US" sz="1600" b="1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7F4B0E5-A5E4-6A76-8658-C7B89A4C087B}"/>
              </a:ext>
            </a:extLst>
          </p:cNvPr>
          <p:cNvSpPr/>
          <p:nvPr/>
        </p:nvSpPr>
        <p:spPr>
          <a:xfrm>
            <a:off x="10077456" y="2543176"/>
            <a:ext cx="16573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102B8BA-8BB2-79B2-DAAB-0C20093651B8}"/>
              </a:ext>
            </a:extLst>
          </p:cNvPr>
          <p:cNvSpPr/>
          <p:nvPr/>
        </p:nvSpPr>
        <p:spPr>
          <a:xfrm>
            <a:off x="10077456" y="1929730"/>
            <a:ext cx="1657350" cy="480096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HIZLI TÜKETİM</a:t>
            </a:r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95076-AECB-25A7-2F6C-695F674AD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860" y="2568102"/>
            <a:ext cx="1423156" cy="85973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8D21E24-C81E-977E-618B-6FA949D493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383" y="5403345"/>
            <a:ext cx="788890" cy="415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78370F-9C7A-8377-97ED-04190D973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98" y="4824388"/>
            <a:ext cx="1125060" cy="398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D4F07E-C0C2-1701-B56E-2E5DC596C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012" y="4056854"/>
            <a:ext cx="1090390" cy="697520"/>
          </a:xfrm>
          <a:prstGeom prst="rect">
            <a:avLst/>
          </a:prstGeom>
        </p:spPr>
      </p:pic>
      <p:pic>
        <p:nvPicPr>
          <p:cNvPr id="15" name="Picture 8" descr="Text&#10;&#10;Description automatically generated">
            <a:extLst>
              <a:ext uri="{FF2B5EF4-FFF2-40B4-BE49-F238E27FC236}">
                <a16:creationId xmlns:a16="http://schemas.microsoft.com/office/drawing/2014/main" id="{BE9E34AA-EED9-A632-1F2F-A07C1FFAC0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23" t="18482" r="13114" b="18400"/>
          <a:stretch/>
        </p:blipFill>
        <p:spPr>
          <a:xfrm>
            <a:off x="3492858" y="3488752"/>
            <a:ext cx="928444" cy="649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Resim 13">
            <a:extLst>
              <a:ext uri="{FF2B5EF4-FFF2-40B4-BE49-F238E27FC236}">
                <a16:creationId xmlns:a16="http://schemas.microsoft.com/office/drawing/2014/main" id="{14A9F2B7-DCFF-DF4D-9BE3-D8EE54569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414" t="33023" r="8846" b="32080"/>
          <a:stretch/>
        </p:blipFill>
        <p:spPr>
          <a:xfrm>
            <a:off x="1513388" y="3903268"/>
            <a:ext cx="1354716" cy="344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24DD34-7653-51A1-6763-3EB849006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367" y="2758365"/>
            <a:ext cx="971550" cy="578304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761ABDD2-55A2-B38C-9F62-03B06B3D11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81" y="4701059"/>
            <a:ext cx="1323188" cy="644738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FFC5218C-7178-9F5B-B8F1-EB00C2E49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6121" y="3579775"/>
            <a:ext cx="1486124" cy="954158"/>
          </a:xfrm>
          <a:prstGeom prst="rect">
            <a:avLst/>
          </a:prstGeom>
        </p:spPr>
      </p:pic>
      <p:pic>
        <p:nvPicPr>
          <p:cNvPr id="30" name="Picture 29" descr="A red and grey text on a black background&#10;&#10;Description automatically generated">
            <a:extLst>
              <a:ext uri="{FF2B5EF4-FFF2-40B4-BE49-F238E27FC236}">
                <a16:creationId xmlns:a16="http://schemas.microsoft.com/office/drawing/2014/main" id="{527C2261-12EB-6CFE-F7BE-8F7C1D40CC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2252" y="3707764"/>
            <a:ext cx="1657350" cy="673299"/>
          </a:xfrm>
          <a:prstGeom prst="rect">
            <a:avLst/>
          </a:prstGeom>
        </p:spPr>
      </p:pic>
      <p:pic>
        <p:nvPicPr>
          <p:cNvPr id="31" name="Picture 3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A3EB6EE-A88C-9C4C-FBF6-4958F9C54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9930" y="3690696"/>
            <a:ext cx="1592264" cy="578304"/>
          </a:xfrm>
          <a:prstGeom prst="rect">
            <a:avLst/>
          </a:prstGeom>
        </p:spPr>
      </p:pic>
      <p:pic>
        <p:nvPicPr>
          <p:cNvPr id="32" name="Picture 31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974EC60E-C426-82DB-6B27-DA41115B05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3659" y="3553445"/>
            <a:ext cx="1504944" cy="7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F80114F9-8264-3161-D42E-8E0E7473811A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CBD44FF-59BC-7E75-16BD-2A256C5A5B30}"/>
              </a:ext>
            </a:extLst>
          </p:cNvPr>
          <p:cNvSpPr txBox="1"/>
          <p:nvPr/>
        </p:nvSpPr>
        <p:spPr>
          <a:xfrm>
            <a:off x="687734" y="2886143"/>
            <a:ext cx="20237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Banun Erkıran Çıtak </a:t>
            </a:r>
            <a:endParaRPr lang="en-US" sz="1400" b="0"/>
          </a:p>
          <a:p>
            <a:r>
              <a:rPr lang="en-US" sz="1400" b="0"/>
              <a:t>YK </a:t>
            </a:r>
            <a:r>
              <a:rPr lang="tr-TR" sz="1400" b="0"/>
              <a:t>Başkan</a:t>
            </a:r>
            <a:r>
              <a:rPr lang="en-US" sz="1400" b="0"/>
              <a:t>ı</a:t>
            </a:r>
            <a:endParaRPr lang="tr-TR" sz="1400" b="0"/>
          </a:p>
          <a:p>
            <a:endParaRPr lang="en-US" sz="1400" b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DCAA260-678B-119F-1D34-8995C9A2D25B}"/>
              </a:ext>
            </a:extLst>
          </p:cNvPr>
          <p:cNvSpPr txBox="1"/>
          <p:nvPr/>
        </p:nvSpPr>
        <p:spPr>
          <a:xfrm>
            <a:off x="2724250" y="2886143"/>
            <a:ext cx="22509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Fatma </a:t>
            </a:r>
            <a:r>
              <a:rPr lang="en-US" err="1"/>
              <a:t>Gülçin</a:t>
            </a:r>
            <a:r>
              <a:rPr lang="en-US"/>
              <a:t> </a:t>
            </a:r>
            <a:r>
              <a:rPr lang="en-US" err="1"/>
              <a:t>Ulutürk</a:t>
            </a:r>
            <a:endParaRPr lang="en-US" sz="1400" b="0"/>
          </a:p>
          <a:p>
            <a:r>
              <a:rPr lang="en-US" sz="1400" b="0"/>
              <a:t>YK </a:t>
            </a:r>
            <a:r>
              <a:rPr lang="tr-TR" sz="1400" b="0"/>
              <a:t>Başkan Vekili</a:t>
            </a:r>
            <a:endParaRPr lang="en-US" sz="1400" b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D1FAA8C-AC86-1B98-6589-1DED5D19EEC8}"/>
              </a:ext>
            </a:extLst>
          </p:cNvPr>
          <p:cNvSpPr txBox="1"/>
          <p:nvPr/>
        </p:nvSpPr>
        <p:spPr>
          <a:xfrm>
            <a:off x="4987952" y="2886143"/>
            <a:ext cx="20413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>
                <a:solidFill>
                  <a:srgbClr val="26374D"/>
                </a:solidFill>
                <a:latin typeface="Century Gothic" panose="020B0502020202020204" pitchFamily="34" charset="0"/>
              </a:rPr>
              <a:t>Hasan Selçuk Salma</a:t>
            </a:r>
            <a:r>
              <a:rPr lang="en-US" b="1">
                <a:solidFill>
                  <a:srgbClr val="26374D"/>
                </a:solidFill>
                <a:latin typeface="Century Gothic" panose="020B0502020202020204" pitchFamily="34" charset="0"/>
              </a:rPr>
              <a:t>n</a:t>
            </a:r>
            <a:endParaRPr lang="en-US" sz="140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>
                <a:solidFill>
                  <a:srgbClr val="26374D"/>
                </a:solidFill>
                <a:latin typeface="Century Gothic" panose="020B0502020202020204" pitchFamily="34" charset="0"/>
              </a:rPr>
              <a:t>YK </a:t>
            </a:r>
            <a:r>
              <a:rPr lang="tr-TR" sz="1400">
                <a:solidFill>
                  <a:srgbClr val="26374D"/>
                </a:solidFill>
                <a:latin typeface="Century Gothic" panose="020B0502020202020204" pitchFamily="34" charset="0"/>
              </a:rPr>
              <a:t>Üye</a:t>
            </a:r>
            <a:r>
              <a:rPr lang="en-US" sz="1400" err="1">
                <a:solidFill>
                  <a:srgbClr val="26374D"/>
                </a:solidFill>
                <a:latin typeface="Century Gothic" panose="020B0502020202020204" pitchFamily="34" charset="0"/>
              </a:rPr>
              <a:t>si</a:t>
            </a:r>
            <a:endParaRPr lang="tr-TR" sz="140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2EE620C-9638-A587-0DB0-A304901E7257}"/>
              </a:ext>
            </a:extLst>
          </p:cNvPr>
          <p:cNvSpPr txBox="1"/>
          <p:nvPr/>
        </p:nvSpPr>
        <p:spPr>
          <a:xfrm>
            <a:off x="7042105" y="2886143"/>
            <a:ext cx="22479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26374D"/>
                </a:solidFill>
                <a:latin typeface="Century Gothic" panose="020B0502020202020204" pitchFamily="34" charset="0"/>
              </a:rPr>
              <a:t>Alp </a:t>
            </a:r>
            <a:r>
              <a:rPr lang="en-US" b="1" err="1">
                <a:solidFill>
                  <a:srgbClr val="26374D"/>
                </a:solidFill>
                <a:latin typeface="Century Gothic" panose="020B0502020202020204" pitchFamily="34" charset="0"/>
              </a:rPr>
              <a:t>Reşat</a:t>
            </a:r>
            <a:r>
              <a:rPr lang="en-US" b="1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err="1">
                <a:solidFill>
                  <a:srgbClr val="26374D"/>
                </a:solidFill>
                <a:latin typeface="Century Gothic" panose="020B0502020202020204" pitchFamily="34" charset="0"/>
              </a:rPr>
              <a:t>Çapa</a:t>
            </a:r>
            <a:endParaRPr lang="en-US" sz="140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>
                <a:solidFill>
                  <a:srgbClr val="26374D"/>
                </a:solidFill>
                <a:latin typeface="Century Gothic" panose="020B0502020202020204" pitchFamily="34" charset="0"/>
              </a:rPr>
              <a:t>YK </a:t>
            </a:r>
            <a:r>
              <a:rPr lang="tr-TR" sz="1400">
                <a:solidFill>
                  <a:srgbClr val="26374D"/>
                </a:solidFill>
                <a:latin typeface="Century Gothic" panose="020B0502020202020204" pitchFamily="34" charset="0"/>
              </a:rPr>
              <a:t>Üye</a:t>
            </a:r>
            <a:r>
              <a:rPr lang="en-US" sz="1400" err="1">
                <a:solidFill>
                  <a:srgbClr val="26374D"/>
                </a:solidFill>
                <a:latin typeface="Century Gothic" panose="020B0502020202020204" pitchFamily="34" charset="0"/>
              </a:rPr>
              <a:t>si</a:t>
            </a:r>
            <a:endParaRPr lang="tr-TR" sz="105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F834666-DA7A-63E9-EC6C-EA5ABE3709FF}"/>
              </a:ext>
            </a:extLst>
          </p:cNvPr>
          <p:cNvSpPr txBox="1"/>
          <p:nvPr/>
        </p:nvSpPr>
        <p:spPr>
          <a:xfrm>
            <a:off x="9302779" y="2893343"/>
            <a:ext cx="2117691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>
                <a:solidFill>
                  <a:srgbClr val="26374D"/>
                </a:solidFill>
                <a:latin typeface="Century Gothic" panose="020B0502020202020204" pitchFamily="34" charset="0"/>
              </a:rPr>
              <a:t>Mete İkiz</a:t>
            </a:r>
          </a:p>
          <a:p>
            <a:pPr algn="ctr"/>
            <a:endParaRPr lang="tr-TR" sz="1050">
              <a:latin typeface="Century Gothic" panose="020B0502020202020204" pitchFamily="34" charset="0"/>
            </a:endParaRPr>
          </a:p>
          <a:p>
            <a:pPr algn="ctr"/>
            <a:r>
              <a:rPr lang="en-US" sz="1400">
                <a:solidFill>
                  <a:srgbClr val="26374D"/>
                </a:solidFill>
                <a:latin typeface="Century Gothic" panose="020B0502020202020204" pitchFamily="34" charset="0"/>
              </a:rPr>
              <a:t>YK </a:t>
            </a:r>
            <a:r>
              <a:rPr lang="tr-TR" sz="1400">
                <a:solidFill>
                  <a:srgbClr val="26374D"/>
                </a:solidFill>
                <a:latin typeface="Century Gothic" panose="020B0502020202020204" pitchFamily="34" charset="0"/>
              </a:rPr>
              <a:t>Üye</a:t>
            </a:r>
            <a:r>
              <a:rPr lang="en-US" sz="1400" err="1">
                <a:solidFill>
                  <a:srgbClr val="26374D"/>
                </a:solidFill>
                <a:latin typeface="Century Gothic" panose="020B0502020202020204" pitchFamily="34" charset="0"/>
              </a:rPr>
              <a:t>si</a:t>
            </a:r>
            <a:endParaRPr lang="tr-TR" sz="105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id="{9AE57EE7-9E4B-FB24-69C5-260D2223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87" y="1353000"/>
            <a:ext cx="1324277" cy="1360394"/>
          </a:xfrm>
          <a:prstGeom prst="rect">
            <a:avLst/>
          </a:prstGeom>
          <a:effectLst/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A00CC5B6-232E-2A47-6BDC-F79FA66E30A9}"/>
              </a:ext>
            </a:extLst>
          </p:cNvPr>
          <p:cNvSpPr txBox="1"/>
          <p:nvPr/>
        </p:nvSpPr>
        <p:spPr>
          <a:xfrm>
            <a:off x="308347" y="327908"/>
            <a:ext cx="10407278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PC </a:t>
            </a:r>
            <a:r>
              <a:rPr lang="en-US" dirty="0" err="1"/>
              <a:t>İletişim</a:t>
            </a:r>
            <a:r>
              <a:rPr lang="en-US" dirty="0"/>
              <a:t> I </a:t>
            </a:r>
            <a:r>
              <a:rPr lang="en-US" dirty="0" err="1"/>
              <a:t>Medya-Yönetim</a:t>
            </a:r>
            <a:r>
              <a:rPr lang="en-US" dirty="0"/>
              <a:t> </a:t>
            </a:r>
            <a:r>
              <a:rPr lang="en-US" dirty="0" err="1"/>
              <a:t>Kurulu</a:t>
            </a:r>
            <a:endParaRPr lang="en-US" dirty="0"/>
          </a:p>
        </p:txBody>
      </p:sp>
      <p:cxnSp>
        <p:nvCxnSpPr>
          <p:cNvPr id="16" name="Düz Bağlayıcı 29">
            <a:extLst>
              <a:ext uri="{FF2B5EF4-FFF2-40B4-BE49-F238E27FC236}">
                <a16:creationId xmlns:a16="http://schemas.microsoft.com/office/drawing/2014/main" id="{4A6FF698-178E-AE6F-A28F-DCF3DC7AED8C}"/>
              </a:ext>
            </a:extLst>
          </p:cNvPr>
          <p:cNvCxnSpPr>
            <a:cxnSpLocks/>
          </p:cNvCxnSpPr>
          <p:nvPr/>
        </p:nvCxnSpPr>
        <p:spPr>
          <a:xfrm>
            <a:off x="4908580" y="1597972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29">
            <a:extLst>
              <a:ext uri="{FF2B5EF4-FFF2-40B4-BE49-F238E27FC236}">
                <a16:creationId xmlns:a16="http://schemas.microsoft.com/office/drawing/2014/main" id="{FAA20483-DC22-A623-406A-7FFEA7DD635D}"/>
              </a:ext>
            </a:extLst>
          </p:cNvPr>
          <p:cNvCxnSpPr>
            <a:cxnSpLocks/>
          </p:cNvCxnSpPr>
          <p:nvPr/>
        </p:nvCxnSpPr>
        <p:spPr>
          <a:xfrm>
            <a:off x="2711480" y="1597972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29">
            <a:extLst>
              <a:ext uri="{FF2B5EF4-FFF2-40B4-BE49-F238E27FC236}">
                <a16:creationId xmlns:a16="http://schemas.microsoft.com/office/drawing/2014/main" id="{B05005C4-196C-C0CD-DD63-A2FFE55EF197}"/>
              </a:ext>
            </a:extLst>
          </p:cNvPr>
          <p:cNvCxnSpPr>
            <a:cxnSpLocks/>
          </p:cNvCxnSpPr>
          <p:nvPr/>
        </p:nvCxnSpPr>
        <p:spPr>
          <a:xfrm>
            <a:off x="7105680" y="1597972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29">
            <a:extLst>
              <a:ext uri="{FF2B5EF4-FFF2-40B4-BE49-F238E27FC236}">
                <a16:creationId xmlns:a16="http://schemas.microsoft.com/office/drawing/2014/main" id="{AD1A371B-234C-0419-FE5D-C6F56923572C}"/>
              </a:ext>
            </a:extLst>
          </p:cNvPr>
          <p:cNvCxnSpPr>
            <a:cxnSpLocks/>
          </p:cNvCxnSpPr>
          <p:nvPr/>
        </p:nvCxnSpPr>
        <p:spPr>
          <a:xfrm>
            <a:off x="9302779" y="1597972"/>
            <a:ext cx="0" cy="856279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>
            <a:extLst>
              <a:ext uri="{FF2B5EF4-FFF2-40B4-BE49-F238E27FC236}">
                <a16:creationId xmlns:a16="http://schemas.microsoft.com/office/drawing/2014/main" id="{9E71F1ED-F26C-B1DC-2419-E47645949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4423" y="1371058"/>
            <a:ext cx="1324277" cy="1324277"/>
          </a:xfrm>
          <a:prstGeom prst="rect">
            <a:avLst/>
          </a:prstGeom>
          <a:effectLst/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806FEDB6-8E02-99B1-60AB-16FC1DC6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34" y="1353000"/>
            <a:ext cx="1324277" cy="1360394"/>
          </a:xfrm>
          <a:prstGeom prst="rect">
            <a:avLst/>
          </a:prstGeom>
          <a:effectLst/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74E82A77-555F-EA92-5FE4-6D55EBB0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485" y="1353000"/>
            <a:ext cx="1324277" cy="1360394"/>
          </a:xfrm>
          <a:prstGeom prst="rect">
            <a:avLst/>
          </a:prstGeom>
          <a:effectLst/>
        </p:spPr>
      </p:pic>
      <p:pic>
        <p:nvPicPr>
          <p:cNvPr id="1034" name="Picture 10" descr="Mete İkiz Kimdir? - Mete İkiz Hayatı ve Biyografisi">
            <a:extLst>
              <a:ext uri="{FF2B5EF4-FFF2-40B4-BE49-F238E27FC236}">
                <a16:creationId xmlns:a16="http://schemas.microsoft.com/office/drawing/2014/main" id="{EC88E7D8-AC5D-5434-1B54-E21F02DC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485" y="1381441"/>
            <a:ext cx="1324276" cy="13242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p Resat Capa">
            <a:extLst>
              <a:ext uri="{FF2B5EF4-FFF2-40B4-BE49-F238E27FC236}">
                <a16:creationId xmlns:a16="http://schemas.microsoft.com/office/drawing/2014/main" id="{F3269B0F-CF4B-E6E0-D850-27589E10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91" y="1361531"/>
            <a:ext cx="1333803" cy="133380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66CB26-AD08-365E-3D81-5615D735511B}"/>
              </a:ext>
            </a:extLst>
          </p:cNvPr>
          <p:cNvSpPr/>
          <p:nvPr/>
        </p:nvSpPr>
        <p:spPr>
          <a:xfrm>
            <a:off x="706784" y="3963361"/>
            <a:ext cx="2023746" cy="1885105"/>
          </a:xfrm>
          <a:prstGeom prst="roundRect">
            <a:avLst>
              <a:gd name="adj" fmla="val 3624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3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6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yıllık iletişim sektörü tecrübesi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2022-24 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R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eklamcılar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D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erneği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Başkanı</a:t>
            </a:r>
            <a:endParaRPr lang="tr-TR" sz="12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TIAK Yönetim Kurulu Başkan Vekili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Yüksek sektörel bilinirlik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C51E1F-CEF5-39AB-A911-A5F080663859}"/>
              </a:ext>
            </a:extLst>
          </p:cNvPr>
          <p:cNvSpPr/>
          <p:nvPr/>
        </p:nvSpPr>
        <p:spPr>
          <a:xfrm>
            <a:off x="2889834" y="3963361"/>
            <a:ext cx="2023746" cy="1885105"/>
          </a:xfrm>
          <a:prstGeom prst="roundRect">
            <a:avLst>
              <a:gd name="adj" fmla="val 3624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38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yıllık tecrübe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Mixmey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Yönetim Kurulu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Başkanı</a:t>
            </a:r>
            <a:endParaRPr lang="tr-TR" sz="12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Finans ve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alanında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yüksek mesleki tecrübe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E600E82-ECCF-A648-EF8A-14AF9BCE3C21}"/>
              </a:ext>
            </a:extLst>
          </p:cNvPr>
          <p:cNvSpPr/>
          <p:nvPr/>
        </p:nvSpPr>
        <p:spPr>
          <a:xfrm>
            <a:off x="5072884" y="3963361"/>
            <a:ext cx="2023746" cy="1885105"/>
          </a:xfrm>
          <a:prstGeom prst="roundRect">
            <a:avLst>
              <a:gd name="adj" fmla="val 3624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2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7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yıllık sektör tecrübesi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İlbak Holding Yönetim Kurulu Üyesi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Mali işlerden yüksek mesleki tecrübe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F2EA59-E815-074D-155B-90D520DDB729}"/>
              </a:ext>
            </a:extLst>
          </p:cNvPr>
          <p:cNvSpPr/>
          <p:nvPr/>
        </p:nvSpPr>
        <p:spPr>
          <a:xfrm>
            <a:off x="7255934" y="3963361"/>
            <a:ext cx="2023746" cy="1885105"/>
          </a:xfrm>
          <a:prstGeom prst="roundRect">
            <a:avLst>
              <a:gd name="adj" fmla="val 3624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3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6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yıllık sektör tecrübesi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İletişim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ve </a:t>
            </a:r>
            <a:r>
              <a:rPr lang="en-US" sz="12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teknolojinin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farklı alanlarında yüksek tecrübe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Geniş mesleki network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C1236D7-2B86-CE48-34D9-85C2D6B68D62}"/>
              </a:ext>
            </a:extLst>
          </p:cNvPr>
          <p:cNvSpPr/>
          <p:nvPr/>
        </p:nvSpPr>
        <p:spPr>
          <a:xfrm>
            <a:off x="9438985" y="3963361"/>
            <a:ext cx="2023746" cy="1885105"/>
          </a:xfrm>
          <a:prstGeom prst="roundRect">
            <a:avLst>
              <a:gd name="adj" fmla="val 3624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3</a:t>
            </a:r>
            <a:r>
              <a:rPr lang="en-US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1</a:t>
            </a: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 yıllık tecrübe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Yatırım dünyasında yüksek bilinirlik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6374D"/>
                </a:solidFill>
                <a:latin typeface="Century Gothic" panose="020B0502020202020204" pitchFamily="34" charset="0"/>
              </a:rPr>
              <a:t>Finans alanında yüksek mesleki tecrübe</a:t>
            </a:r>
          </a:p>
        </p:txBody>
      </p:sp>
      <p:pic>
        <p:nvPicPr>
          <p:cNvPr id="46" name="Picture 45" descr="A blue and black logo&#10;&#10;Description automatically generated">
            <a:extLst>
              <a:ext uri="{FF2B5EF4-FFF2-40B4-BE49-F238E27FC236}">
                <a16:creationId xmlns:a16="http://schemas.microsoft.com/office/drawing/2014/main" id="{87B4E26E-CAC6-80CA-2B23-1A1943883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F27BC6E-54A8-40EC-C615-F57D245229FB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 dirty="0"/>
              <a:t>pciletisimmedya.com</a:t>
            </a:r>
          </a:p>
        </p:txBody>
      </p:sp>
      <p:pic>
        <p:nvPicPr>
          <p:cNvPr id="8" name="Picture 7" descr="A person sitting at a desk&#10;&#10;Description automatically generated">
            <a:extLst>
              <a:ext uri="{FF2B5EF4-FFF2-40B4-BE49-F238E27FC236}">
                <a16:creationId xmlns:a16="http://schemas.microsoft.com/office/drawing/2014/main" id="{57FB9989-2A88-DB77-3B08-D0B5765141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 b="24583"/>
          <a:stretch/>
        </p:blipFill>
        <p:spPr>
          <a:xfrm flipH="1">
            <a:off x="3182315" y="1371916"/>
            <a:ext cx="1330571" cy="13138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030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rchitectural photography of glass curtain buildings">
            <a:extLst>
              <a:ext uri="{FF2B5EF4-FFF2-40B4-BE49-F238E27FC236}">
                <a16:creationId xmlns:a16="http://schemas.microsoft.com/office/drawing/2014/main" id="{A5D5AEEA-084B-4AEC-A90C-3351DDBA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84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325F7-2F2A-48F1-8486-4669A1CD462D}"/>
              </a:ext>
            </a:extLst>
          </p:cNvPr>
          <p:cNvSpPr/>
          <p:nvPr/>
        </p:nvSpPr>
        <p:spPr>
          <a:xfrm>
            <a:off x="0" y="-1"/>
            <a:ext cx="12192000" cy="6857990"/>
          </a:xfrm>
          <a:prstGeom prst="rect">
            <a:avLst/>
          </a:prstGeom>
          <a:solidFill>
            <a:srgbClr val="26374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2AD4B-4431-49CB-8D3E-8BA3FD584629}"/>
              </a:ext>
            </a:extLst>
          </p:cNvPr>
          <p:cNvSpPr/>
          <p:nvPr/>
        </p:nvSpPr>
        <p:spPr>
          <a:xfrm>
            <a:off x="1544320" y="944880"/>
            <a:ext cx="5110480" cy="4511040"/>
          </a:xfrm>
          <a:prstGeom prst="rect">
            <a:avLst/>
          </a:prstGeom>
          <a:noFill/>
          <a:ln w="19050">
            <a:solidFill>
              <a:srgbClr val="DBD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5DCCE-3893-4610-8335-E65824F35306}"/>
              </a:ext>
            </a:extLst>
          </p:cNvPr>
          <p:cNvSpPr txBox="1"/>
          <p:nvPr/>
        </p:nvSpPr>
        <p:spPr>
          <a:xfrm>
            <a:off x="750115" y="2256729"/>
            <a:ext cx="3057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>
              <a:defRPr sz="3200" b="1">
                <a:solidFill>
                  <a:srgbClr val="CCBFA3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  <a:endParaRPr kumimoji="0" lang="tr-TR" sz="20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B0D17-CA4F-4F44-93A5-0AB46275775A}"/>
              </a:ext>
            </a:extLst>
          </p:cNvPr>
          <p:cNvSpPr txBox="1"/>
          <p:nvPr/>
        </p:nvSpPr>
        <p:spPr>
          <a:xfrm>
            <a:off x="3571875" y="3250195"/>
            <a:ext cx="2911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İş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Kapasitesi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rgbClr val="CCB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E439C-85B5-C6E2-293B-B4AFCDD4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5" y="1905000"/>
            <a:ext cx="4383248" cy="3048000"/>
          </a:xfrm>
          <a:prstGeom prst="rect">
            <a:avLst/>
          </a:prstGeom>
          <a:ln>
            <a:solidFill>
              <a:srgbClr val="CCBFA3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0959CA-7F6D-8479-30A1-F4733357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AA67C149-57A2-07E2-6426-C7C5E931844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5AF0D5-4838-D8D1-0183-C44D253DCBFF}"/>
              </a:ext>
            </a:extLst>
          </p:cNvPr>
          <p:cNvSpPr txBox="1">
            <a:spLocks/>
          </p:cNvSpPr>
          <p:nvPr/>
        </p:nvSpPr>
        <p:spPr>
          <a:xfrm>
            <a:off x="85725" y="529315"/>
            <a:ext cx="120396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lang="en-US" dirty="0"/>
          </a:p>
          <a:p>
            <a:r>
              <a:rPr lang="en-US" dirty="0"/>
              <a:t>	</a:t>
            </a:r>
            <a:endParaRPr lang="tr-TR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7E59DEA-973C-93CB-68E0-DD9907748138}"/>
              </a:ext>
            </a:extLst>
          </p:cNvPr>
          <p:cNvSpPr/>
          <p:nvPr/>
        </p:nvSpPr>
        <p:spPr>
          <a:xfrm>
            <a:off x="4829174" y="2205940"/>
            <a:ext cx="2533652" cy="2523910"/>
          </a:xfrm>
          <a:prstGeom prst="flowChartConnector">
            <a:avLst/>
          </a:prstGeom>
          <a:solidFill>
            <a:srgbClr val="FFFBF6"/>
          </a:solidFill>
          <a:ln w="19050">
            <a:solidFill>
              <a:srgbClr val="263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B3B9166-A360-2709-BC30-9A42F0115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47" y="3015391"/>
            <a:ext cx="1648366" cy="97682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DC8487-CCD1-E5E7-400B-823BCDED78E6}"/>
              </a:ext>
            </a:extLst>
          </p:cNvPr>
          <p:cNvSpPr/>
          <p:nvPr/>
        </p:nvSpPr>
        <p:spPr>
          <a:xfrm>
            <a:off x="1598354" y="1725243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	</a:t>
            </a: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Güçlü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Müşteri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Yapısı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Farklı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sektörlerden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önde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gelen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reklamverenler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iş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İlişkileri </a:t>
            </a:r>
          </a:p>
          <a:p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FA6CAE-A2BF-41BE-A5DD-B1AD465E9259}"/>
              </a:ext>
            </a:extLst>
          </p:cNvPr>
          <p:cNvSpPr/>
          <p:nvPr/>
        </p:nvSpPr>
        <p:spPr>
          <a:xfrm>
            <a:off x="1598354" y="2811093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Güçlü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Yönetici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Kadrosu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Yaklaşık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20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yıldır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beraber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çalışan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yönetici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ekibi</a:t>
            </a:r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C27DF5-B8FB-21B2-161E-F769A7516CE4}"/>
              </a:ext>
            </a:extLst>
          </p:cNvPr>
          <p:cNvSpPr/>
          <p:nvPr/>
        </p:nvSpPr>
        <p:spPr>
          <a:xfrm>
            <a:off x="1598354" y="3860061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Uzman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Ekip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Yapısı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Alanlarında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uzman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,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tecrübeli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ekipler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süreç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yönetimi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CC92FC-B6DD-EB00-CC60-4787DF254EF5}"/>
              </a:ext>
            </a:extLst>
          </p:cNvPr>
          <p:cNvSpPr/>
          <p:nvPr/>
        </p:nvSpPr>
        <p:spPr>
          <a:xfrm>
            <a:off x="1598354" y="4945911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Reklam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Teknolojilerine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Hakimiyet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AI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tabanlı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global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partnerlikler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dijital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alandaki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tüm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gelişmelerin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hızlı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adaptasyonu</a:t>
            </a:r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40CBD4-8AEE-8895-0A29-64C6B320AD65}"/>
              </a:ext>
            </a:extLst>
          </p:cNvPr>
          <p:cNvSpPr/>
          <p:nvPr/>
        </p:nvSpPr>
        <p:spPr>
          <a:xfrm>
            <a:off x="7979390" y="1725243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Yüksek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Satınalma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Gücü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Merkezi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sekilde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yönetilen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yüksek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hacimli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yatırımının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sağladığı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satınalma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avantajları</a:t>
            </a:r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9489E5-FF5C-B7FE-70FE-D56C45C3E092}"/>
              </a:ext>
            </a:extLst>
          </p:cNvPr>
          <p:cNvSpPr/>
          <p:nvPr/>
        </p:nvSpPr>
        <p:spPr>
          <a:xfrm>
            <a:off x="7979390" y="2811093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Yurtdışı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Uzmanlığı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Tamamen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yurtdışı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kullanımına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odaklı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ekip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yapısı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D16592B-7E73-95DB-BE23-D42994DE596B}"/>
              </a:ext>
            </a:extLst>
          </p:cNvPr>
          <p:cNvSpPr/>
          <p:nvPr/>
        </p:nvSpPr>
        <p:spPr>
          <a:xfrm>
            <a:off x="7979390" y="3860061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Ar-ge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Yatırımları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Ajanslarımıza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özel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efektifliği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üzerine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yazılımlar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/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çözümler</a:t>
            </a:r>
            <a:endParaRPr lang="en-US" sz="1100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77E156-3FDA-2AC9-FE77-7FF56D2BCCAE}"/>
              </a:ext>
            </a:extLst>
          </p:cNvPr>
          <p:cNvSpPr/>
          <p:nvPr/>
        </p:nvSpPr>
        <p:spPr>
          <a:xfrm>
            <a:off x="7979390" y="4945911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Global Platform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İş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Ortaklıları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Tüm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dijital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global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platfomlar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partnerlik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seviyesinde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ilişkiler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3D4F3C-5D65-3825-2A0D-54BD5180DAB6}"/>
              </a:ext>
            </a:extLst>
          </p:cNvPr>
          <p:cNvSpPr/>
          <p:nvPr/>
        </p:nvSpPr>
        <p:spPr>
          <a:xfrm>
            <a:off x="4788872" y="1162681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Yüksek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Müşteri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Memnuniyeti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Memnuniyet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odaklı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uzun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dönemli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iş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ilişkilerinin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kurulması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3A0BE63-FDBB-DA32-85C1-19494975DE6F}"/>
              </a:ext>
            </a:extLst>
          </p:cNvPr>
          <p:cNvSpPr/>
          <p:nvPr/>
        </p:nvSpPr>
        <p:spPr>
          <a:xfrm>
            <a:off x="4788872" y="5077654"/>
            <a:ext cx="2614256" cy="732794"/>
          </a:xfrm>
          <a:prstGeom prst="roundRect">
            <a:avLst>
              <a:gd name="adj" fmla="val 30920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İş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Sonucu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Odaklı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Bakış</a:t>
            </a:r>
            <a:r>
              <a:rPr lang="en-US" sz="11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Açısı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yatırımın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iş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sonuçlarına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dönmesine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odaklı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bir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iş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yapış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şekli</a:t>
            </a:r>
            <a:r>
              <a:rPr lang="en-US" sz="11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  <a:p>
            <a:endParaRPr lang="en-US" sz="1100" b="1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DFDBC6-D1D6-7135-9CC9-47D78C8E8B63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4212610" y="2091640"/>
            <a:ext cx="987609" cy="483918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B501ED-D5B5-72CE-53C9-1184C07829C5}"/>
              </a:ext>
            </a:extLst>
          </p:cNvPr>
          <p:cNvCxnSpPr>
            <a:cxnSpLocks/>
            <a:stCxn id="6" idx="2"/>
            <a:endCxn id="11" idx="3"/>
          </p:cNvCxnSpPr>
          <p:nvPr/>
        </p:nvCxnSpPr>
        <p:spPr>
          <a:xfrm flipH="1" flipV="1">
            <a:off x="4212610" y="3177490"/>
            <a:ext cx="616564" cy="290405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D2AF13-B90A-BE7E-FFC7-E9E57DA1B3C2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4212610" y="4360232"/>
            <a:ext cx="987609" cy="971550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A379E0-C261-6F2B-930E-EFE48EC29773}"/>
              </a:ext>
            </a:extLst>
          </p:cNvPr>
          <p:cNvCxnSpPr>
            <a:cxnSpLocks/>
          </p:cNvCxnSpPr>
          <p:nvPr/>
        </p:nvCxnSpPr>
        <p:spPr>
          <a:xfrm flipH="1">
            <a:off x="4212610" y="3937113"/>
            <a:ext cx="683240" cy="252157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76FF99-81AD-67C7-7EE6-945ED494EA1E}"/>
              </a:ext>
            </a:extLst>
          </p:cNvPr>
          <p:cNvCxnSpPr>
            <a:cxnSpLocks/>
            <a:stCxn id="21" idx="1"/>
            <a:endCxn id="6" idx="6"/>
          </p:cNvCxnSpPr>
          <p:nvPr/>
        </p:nvCxnSpPr>
        <p:spPr>
          <a:xfrm flipH="1">
            <a:off x="7362826" y="3177490"/>
            <a:ext cx="616564" cy="290405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334989E-98E9-DD4A-27F7-568434A3AC06}"/>
              </a:ext>
            </a:extLst>
          </p:cNvPr>
          <p:cNvCxnSpPr>
            <a:cxnSpLocks/>
            <a:stCxn id="6" idx="5"/>
            <a:endCxn id="23" idx="1"/>
          </p:cNvCxnSpPr>
          <p:nvPr/>
        </p:nvCxnSpPr>
        <p:spPr>
          <a:xfrm>
            <a:off x="6991781" y="4360232"/>
            <a:ext cx="987609" cy="952076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5DD3EA7-F248-F1F0-4F41-69C9085D9CFD}"/>
              </a:ext>
            </a:extLst>
          </p:cNvPr>
          <p:cNvCxnSpPr>
            <a:cxnSpLocks/>
          </p:cNvCxnSpPr>
          <p:nvPr/>
        </p:nvCxnSpPr>
        <p:spPr>
          <a:xfrm flipV="1">
            <a:off x="6109721" y="1905505"/>
            <a:ext cx="0" cy="300435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B1F7F0D-96F3-609D-B740-4846053D69C1}"/>
              </a:ext>
            </a:extLst>
          </p:cNvPr>
          <p:cNvCxnSpPr>
            <a:cxnSpLocks/>
          </p:cNvCxnSpPr>
          <p:nvPr/>
        </p:nvCxnSpPr>
        <p:spPr>
          <a:xfrm flipV="1">
            <a:off x="6109721" y="4729850"/>
            <a:ext cx="0" cy="300435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1BF91F0-3FF7-457F-6B05-6C4E0BE6F52F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991781" y="2091640"/>
            <a:ext cx="987609" cy="483918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E00FD1D-9A8D-035C-72DB-00A989CB20B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257486" y="3941584"/>
            <a:ext cx="721904" cy="284874"/>
          </a:xfrm>
          <a:prstGeom prst="line">
            <a:avLst/>
          </a:prstGeom>
          <a:ln w="19050">
            <a:solidFill>
              <a:srgbClr val="263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24D78-A119-2614-BE26-9AB9CAD5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0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F8209-BDD4-4770-E947-71D7FF17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D7A4483F-C7D8-CF0E-A980-0620DBCC5AA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3E4694-8865-3097-8CE9-0592682E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628" y="-31624"/>
            <a:ext cx="6340687" cy="666194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3108E19-C5FD-75CF-5C9D-3A5819782326}"/>
              </a:ext>
            </a:extLst>
          </p:cNvPr>
          <p:cNvSpPr txBox="1">
            <a:spLocks/>
          </p:cNvSpPr>
          <p:nvPr/>
        </p:nvSpPr>
        <p:spPr>
          <a:xfrm>
            <a:off x="260109" y="474794"/>
            <a:ext cx="4823169" cy="615553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ctr" defTabSz="514499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355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 defTabSz="566942">
              <a:buClr>
                <a:srgbClr val="1F497D"/>
              </a:buClr>
            </a:pPr>
            <a:r>
              <a:rPr lang="en-US" sz="40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BAĞIMSIZ DEĞERLENDİRME KURULUŞU </a:t>
            </a:r>
          </a:p>
          <a:p>
            <a:pPr algn="l" defTabSz="566942">
              <a:buClr>
                <a:srgbClr val="1F497D"/>
              </a:buClr>
            </a:pPr>
            <a:r>
              <a:rPr lang="en-US" sz="40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RECMA 2025 MART RAPORUNA GÖRE TÜRKİYE PAZARINDA YÜKSEK PROFİLE SAHİP 2. MEDYA AJANSI KONUMUNDAYIZ</a:t>
            </a:r>
            <a:endParaRPr lang="en-GB" sz="40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C34B78-7C6A-777A-2C77-B156829082D2}"/>
              </a:ext>
            </a:extLst>
          </p:cNvPr>
          <p:cNvSpPr/>
          <p:nvPr/>
        </p:nvSpPr>
        <p:spPr>
          <a:xfrm>
            <a:off x="6700962" y="2153266"/>
            <a:ext cx="4252175" cy="25563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266C4-98A7-7205-3598-6AA28A82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1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rchitectural photography of glass curtain buildings">
            <a:extLst>
              <a:ext uri="{FF2B5EF4-FFF2-40B4-BE49-F238E27FC236}">
                <a16:creationId xmlns:a16="http://schemas.microsoft.com/office/drawing/2014/main" id="{A5D5AEEA-084B-4AEC-A90C-3351DDBA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84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325F7-2F2A-48F1-8486-4669A1CD462D}"/>
              </a:ext>
            </a:extLst>
          </p:cNvPr>
          <p:cNvSpPr/>
          <p:nvPr/>
        </p:nvSpPr>
        <p:spPr>
          <a:xfrm>
            <a:off x="0" y="-1"/>
            <a:ext cx="12192000" cy="6857990"/>
          </a:xfrm>
          <a:prstGeom prst="rect">
            <a:avLst/>
          </a:prstGeom>
          <a:solidFill>
            <a:srgbClr val="26374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2AD4B-4431-49CB-8D3E-8BA3FD584629}"/>
              </a:ext>
            </a:extLst>
          </p:cNvPr>
          <p:cNvSpPr/>
          <p:nvPr/>
        </p:nvSpPr>
        <p:spPr>
          <a:xfrm>
            <a:off x="1544320" y="944880"/>
            <a:ext cx="5110480" cy="4511040"/>
          </a:xfrm>
          <a:prstGeom prst="rect">
            <a:avLst/>
          </a:prstGeom>
          <a:noFill/>
          <a:ln w="19050">
            <a:solidFill>
              <a:srgbClr val="DBD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5DCCE-3893-4610-8335-E65824F35306}"/>
              </a:ext>
            </a:extLst>
          </p:cNvPr>
          <p:cNvSpPr txBox="1"/>
          <p:nvPr/>
        </p:nvSpPr>
        <p:spPr>
          <a:xfrm>
            <a:off x="750115" y="2256729"/>
            <a:ext cx="3057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>
              <a:defRPr sz="3200" b="1">
                <a:solidFill>
                  <a:srgbClr val="CCBFA3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01</a:t>
            </a:r>
            <a:endParaRPr kumimoji="0" lang="tr-TR" sz="20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B0D17-CA4F-4F44-93A5-0AB46275775A}"/>
              </a:ext>
            </a:extLst>
          </p:cNvPr>
          <p:cNvSpPr txBox="1"/>
          <p:nvPr/>
        </p:nvSpPr>
        <p:spPr>
          <a:xfrm>
            <a:off x="3978314" y="3250195"/>
            <a:ext cx="25055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Faaliyet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Alanı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Sektörel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Bilgiler</a:t>
            </a:r>
            <a:endParaRPr kumimoji="0" lang="tr-TR" sz="3200" b="0" i="0" u="none" strike="noStrike" kern="1200" cap="none" spc="0" normalizeH="0" baseline="0" noProof="0">
              <a:ln>
                <a:noFill/>
              </a:ln>
              <a:solidFill>
                <a:srgbClr val="CCB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78206-0B25-2E14-01AC-8E4E061B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5" y="1905000"/>
            <a:ext cx="4383248" cy="3048000"/>
          </a:xfrm>
          <a:prstGeom prst="rect">
            <a:avLst/>
          </a:prstGeom>
          <a:ln>
            <a:solidFill>
              <a:srgbClr val="CCBFA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98B39-14ED-B92B-EF53-1931BEB9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805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DBAFB-8708-A058-342D-890B22F1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453263C4-68E6-DFA5-EB50-8C98452DCC0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3115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8F97894-7CD4-6C04-3105-D1DBC501FB40}"/>
              </a:ext>
            </a:extLst>
          </p:cNvPr>
          <p:cNvSpPr txBox="1">
            <a:spLocks/>
          </p:cNvSpPr>
          <p:nvPr/>
        </p:nvSpPr>
        <p:spPr>
          <a:xfrm>
            <a:off x="173896" y="2042517"/>
            <a:ext cx="5874774" cy="307776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defPPr>
              <a:defRPr lang="tr-TR"/>
            </a:defPPr>
            <a:lvl1pPr lvl="0" defTabSz="566942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  <a:defRPr sz="4000"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r>
              <a:rPr lang="en-US" dirty="0"/>
              <a:t>YENİ İŞ İLİŞKİLERİMİZ İLE HİZMET VERİLEN REKLAMVEREN SAYIMIZ VE HACMİMİZ BÜYÜMEKTE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5B9D9-1EE5-A965-0CFE-D2A588E56F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856782"/>
            <a:ext cx="1335435" cy="359540"/>
          </a:xfrm>
          <a:prstGeom prst="rect">
            <a:avLst/>
          </a:prstGeom>
        </p:spPr>
      </p:pic>
      <p:pic>
        <p:nvPicPr>
          <p:cNvPr id="1030" name="Picture 6" descr="Maltepe Piazza, TWIST">
            <a:extLst>
              <a:ext uri="{FF2B5EF4-FFF2-40B4-BE49-F238E27FC236}">
                <a16:creationId xmlns:a16="http://schemas.microsoft.com/office/drawing/2014/main" id="{1E927DE6-E064-5AC7-88A1-CC2C9C78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91" y="903197"/>
            <a:ext cx="1335436" cy="3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Machka | Moda Kadın Giyim ve Aksesuar Markası">
            <a:extLst>
              <a:ext uri="{FF2B5EF4-FFF2-40B4-BE49-F238E27FC236}">
                <a16:creationId xmlns:a16="http://schemas.microsoft.com/office/drawing/2014/main" id="{CBDBD2BE-6944-1E2F-9211-9DF1C3C26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Machka | Moda Kadın Giyim ve Aksesuar Markası">
            <a:extLst>
              <a:ext uri="{FF2B5EF4-FFF2-40B4-BE49-F238E27FC236}">
                <a16:creationId xmlns:a16="http://schemas.microsoft.com/office/drawing/2014/main" id="{251D81FE-C949-337C-DDAF-1AE220DD97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" descr="machka">
            <a:extLst>
              <a:ext uri="{FF2B5EF4-FFF2-40B4-BE49-F238E27FC236}">
                <a16:creationId xmlns:a16="http://schemas.microsoft.com/office/drawing/2014/main" id="{333250F5-A450-E5B6-D662-139BFC10B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Machka - İstinyePark">
            <a:extLst>
              <a:ext uri="{FF2B5EF4-FFF2-40B4-BE49-F238E27FC236}">
                <a16:creationId xmlns:a16="http://schemas.microsoft.com/office/drawing/2014/main" id="{B2AAB0A5-4D83-30FC-E6DB-7C2B4198F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0" b="40502"/>
          <a:stretch>
            <a:fillRect/>
          </a:stretch>
        </p:blipFill>
        <p:spPr bwMode="auto">
          <a:xfrm>
            <a:off x="9849027" y="903197"/>
            <a:ext cx="1859573" cy="3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24CA8-251E-83D9-67BB-D1A9093F274C}"/>
              </a:ext>
            </a:extLst>
          </p:cNvPr>
          <p:cNvSpPr txBox="1"/>
          <p:nvPr/>
        </p:nvSpPr>
        <p:spPr>
          <a:xfrm>
            <a:off x="6684754" y="1536441"/>
            <a:ext cx="4340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https://www.kap.org.tr/tr/Bildirim/1407449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E939D-AAD5-2B92-369A-74B920FDAC8F}"/>
              </a:ext>
            </a:extLst>
          </p:cNvPr>
          <p:cNvSpPr txBox="1"/>
          <p:nvPr/>
        </p:nvSpPr>
        <p:spPr>
          <a:xfrm>
            <a:off x="6773799" y="3623300"/>
            <a:ext cx="4340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https://www.kap.org.tr/tr/Bildirim/1401517</a:t>
            </a:r>
            <a:endParaRPr lang="en-US" dirty="0"/>
          </a:p>
          <a:p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24DAED1-85C8-6338-B808-74452BAD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19" y="2911195"/>
            <a:ext cx="2504874" cy="4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B76662-5077-2D9C-900E-FF441BBB4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8824" y="2798629"/>
            <a:ext cx="1931267" cy="550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418F5-C945-86DE-4B0F-F380C834FB96}"/>
              </a:ext>
            </a:extLst>
          </p:cNvPr>
          <p:cNvSpPr txBox="1"/>
          <p:nvPr/>
        </p:nvSpPr>
        <p:spPr>
          <a:xfrm>
            <a:off x="6919451" y="5826960"/>
            <a:ext cx="6204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https://www.kap.org.tr/tr/Bildirim/1478444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80B92-5689-833D-3073-611316A0AB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3060" y="4734793"/>
            <a:ext cx="819163" cy="935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6A74BC-B18C-3E26-8054-7C269DFAC5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5431" y="4697488"/>
            <a:ext cx="1310092" cy="1002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61380F-44A9-5712-8131-ED0D7BCB4E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93272" y="4630279"/>
            <a:ext cx="1429075" cy="11371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EA0DEF-E9BA-4997-496B-DD81F4E4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21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4D9DA12-436F-13CB-B226-B0923EB9F40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270EAC-6AA9-E549-4DC9-2ADB571CA46E}"/>
              </a:ext>
            </a:extLst>
          </p:cNvPr>
          <p:cNvSpPr txBox="1">
            <a:spLocks/>
          </p:cNvSpPr>
          <p:nvPr/>
        </p:nvSpPr>
        <p:spPr>
          <a:xfrm>
            <a:off x="85725" y="406204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Türkiye </a:t>
            </a:r>
            <a:r>
              <a:rPr lang="en-US" dirty="0" err="1"/>
              <a:t>pazarı</a:t>
            </a:r>
            <a:r>
              <a:rPr lang="en-US" dirty="0"/>
              <a:t> </a:t>
            </a:r>
            <a:r>
              <a:rPr lang="en-US" dirty="0" err="1"/>
              <a:t>dışında</a:t>
            </a:r>
            <a:r>
              <a:rPr lang="en-US" dirty="0"/>
              <a:t>, global </a:t>
            </a:r>
            <a:r>
              <a:rPr lang="en-US" dirty="0" err="1"/>
              <a:t>anlamda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markalarımıza</a:t>
            </a:r>
            <a:r>
              <a:rPr lang="en-US" dirty="0"/>
              <a:t> </a:t>
            </a:r>
            <a:r>
              <a:rPr lang="en-US" dirty="0" err="1"/>
              <a:t>yurtdışı</a:t>
            </a:r>
            <a:r>
              <a:rPr lang="en-US" dirty="0"/>
              <a:t> </a:t>
            </a:r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yatırımları</a:t>
            </a:r>
            <a:r>
              <a:rPr lang="en-US" dirty="0"/>
              <a:t> konusunda </a:t>
            </a:r>
            <a:r>
              <a:rPr lang="en-US" dirty="0" err="1"/>
              <a:t>uzman</a:t>
            </a:r>
            <a:r>
              <a:rPr lang="en-US" dirty="0"/>
              <a:t> </a:t>
            </a:r>
            <a:r>
              <a:rPr lang="en-US" dirty="0" err="1"/>
              <a:t>ekiplerimiz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hizmet</a:t>
            </a:r>
            <a:r>
              <a:rPr lang="en-US" dirty="0"/>
              <a:t> </a:t>
            </a:r>
            <a:r>
              <a:rPr lang="en-US" dirty="0" err="1"/>
              <a:t>veriyoruz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  <a:endParaRPr lang="tr-TR" dirty="0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D2093C6-6B39-35BB-7684-6075EC8A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89724-47EF-8DFF-D60D-348D2A1EBBFF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6671C6DC-750D-E41A-7C55-ABCDE19E5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525" y="1578476"/>
            <a:ext cx="11215688" cy="4452028"/>
          </a:xfrm>
          <a:prstGeom prst="rect">
            <a:avLst/>
          </a:prstGeom>
        </p:spPr>
      </p:pic>
      <p:sp>
        <p:nvSpPr>
          <p:cNvPr id="8" name="Rectangle 29">
            <a:extLst>
              <a:ext uri="{FF2B5EF4-FFF2-40B4-BE49-F238E27FC236}">
                <a16:creationId xmlns:a16="http://schemas.microsoft.com/office/drawing/2014/main" id="{CB418637-D4E5-3483-BCD8-73323EF28D16}"/>
              </a:ext>
            </a:extLst>
          </p:cNvPr>
          <p:cNvSpPr/>
          <p:nvPr/>
        </p:nvSpPr>
        <p:spPr>
          <a:xfrm>
            <a:off x="1902697" y="3029416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Kuzey</a:t>
            </a:r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 Amerika </a:t>
            </a:r>
          </a:p>
          <a:p>
            <a:pPr algn="ctr"/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3 </a:t>
            </a:r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 dirty="0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BBEC7F98-BA89-6FFF-D850-FB4EA19CC685}"/>
              </a:ext>
            </a:extLst>
          </p:cNvPr>
          <p:cNvSpPr/>
          <p:nvPr/>
        </p:nvSpPr>
        <p:spPr>
          <a:xfrm>
            <a:off x="2879922" y="4416889"/>
            <a:ext cx="1387505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Güney</a:t>
            </a:r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 Amerika</a:t>
            </a:r>
          </a:p>
          <a:p>
            <a:pPr algn="ctr"/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23 </a:t>
            </a:r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 dirty="0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0E3CA153-76BD-F48D-63E2-D35D985F56AC}"/>
              </a:ext>
            </a:extLst>
          </p:cNvPr>
          <p:cNvSpPr/>
          <p:nvPr/>
        </p:nvSpPr>
        <p:spPr>
          <a:xfrm>
            <a:off x="5620196" y="3920359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Afrika</a:t>
            </a:r>
          </a:p>
          <a:p>
            <a:pPr algn="ctr"/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45 </a:t>
            </a:r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 dirty="0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E767C765-7B1A-68D6-B99F-1EA8E0ED74C3}"/>
              </a:ext>
            </a:extLst>
          </p:cNvPr>
          <p:cNvSpPr/>
          <p:nvPr/>
        </p:nvSpPr>
        <p:spPr>
          <a:xfrm>
            <a:off x="5259331" y="2414116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Avrupa</a:t>
            </a:r>
            <a:endParaRPr lang="en-US" sz="1200" b="1" dirty="0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  <a:p>
            <a:pPr algn="ctr"/>
            <a:r>
              <a:rPr lang="en-US" sz="1200" b="1" dirty="0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49 </a:t>
            </a:r>
            <a:r>
              <a:rPr lang="en-US" sz="1200" b="1" dirty="0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 dirty="0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8638C62A-B424-8D06-D497-17C86B5BD629}"/>
              </a:ext>
            </a:extLst>
          </p:cNvPr>
          <p:cNvSpPr/>
          <p:nvPr/>
        </p:nvSpPr>
        <p:spPr>
          <a:xfrm>
            <a:off x="7025551" y="3503243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Orta</a:t>
            </a:r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Doğu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  <a:p>
            <a:pPr algn="ctr"/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14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22AA75F-1FBA-65DA-E998-B53003BD8FE5}"/>
              </a:ext>
            </a:extLst>
          </p:cNvPr>
          <p:cNvSpPr/>
          <p:nvPr/>
        </p:nvSpPr>
        <p:spPr>
          <a:xfrm>
            <a:off x="7072105" y="2488139"/>
            <a:ext cx="1200668" cy="553998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Türk</a:t>
            </a:r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Cumhuriyetleri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  <a:p>
            <a:pPr algn="ctr"/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5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ED966B11-DAA0-47DD-EA49-DFAD68B240C6}"/>
              </a:ext>
            </a:extLst>
          </p:cNvPr>
          <p:cNvSpPr/>
          <p:nvPr/>
        </p:nvSpPr>
        <p:spPr>
          <a:xfrm>
            <a:off x="8359880" y="2533781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Asya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  <a:p>
            <a:pPr algn="ctr"/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21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3" name="Rectangle 36">
            <a:extLst>
              <a:ext uri="{FF2B5EF4-FFF2-40B4-BE49-F238E27FC236}">
                <a16:creationId xmlns:a16="http://schemas.microsoft.com/office/drawing/2014/main" id="{F70A5954-E6F7-C784-26A5-22CEC33439B7}"/>
              </a:ext>
            </a:extLst>
          </p:cNvPr>
          <p:cNvSpPr/>
          <p:nvPr/>
        </p:nvSpPr>
        <p:spPr>
          <a:xfrm>
            <a:off x="10116643" y="5271599"/>
            <a:ext cx="1200668" cy="369332"/>
          </a:xfrm>
          <a:prstGeom prst="rect">
            <a:avLst/>
          </a:prstGeom>
          <a:solidFill>
            <a:srgbClr val="26374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Okyanusya</a:t>
            </a:r>
            <a:endParaRPr lang="tr-TR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  <a:p>
            <a:pPr algn="ctr"/>
            <a:r>
              <a:rPr lang="en-US" sz="1200" b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7 </a:t>
            </a:r>
            <a:r>
              <a:rPr lang="en-US" sz="1200" b="1" err="1">
                <a:solidFill>
                  <a:srgbClr val="CCBFA3"/>
                </a:solidFill>
                <a:highlight>
                  <a:srgbClr val="141414"/>
                </a:highlight>
                <a:latin typeface="Century Gothic" panose="020B0502020202020204" pitchFamily="34" charset="0"/>
                <a:sym typeface="Arial"/>
              </a:rPr>
              <a:t>Ülke</a:t>
            </a:r>
            <a:endParaRPr lang="en-US" sz="1200" b="1">
              <a:solidFill>
                <a:srgbClr val="CCBFA3"/>
              </a:solidFill>
              <a:highlight>
                <a:srgbClr val="141414"/>
              </a:highlight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4" name="AutoShape 2" descr="Ela Excellence Resort Belek / Celebrate Life at Ela">
            <a:extLst>
              <a:ext uri="{FF2B5EF4-FFF2-40B4-BE49-F238E27FC236}">
                <a16:creationId xmlns:a16="http://schemas.microsoft.com/office/drawing/2014/main" id="{0B3C0938-46D8-B71A-6923-1C8B9E1B5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5055" y="3252206"/>
            <a:ext cx="315659" cy="3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687" tIns="38343" rIns="76687" bIns="38343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TR" sz="785">
              <a:solidFill>
                <a:schemeClr val="bg1"/>
              </a:solidFill>
              <a:highlight>
                <a:srgbClr val="141414"/>
              </a:highlight>
            </a:endParaRPr>
          </a:p>
        </p:txBody>
      </p:sp>
      <p:pic>
        <p:nvPicPr>
          <p:cNvPr id="25" name="Resim 46">
            <a:extLst>
              <a:ext uri="{FF2B5EF4-FFF2-40B4-BE49-F238E27FC236}">
                <a16:creationId xmlns:a16="http://schemas.microsoft.com/office/drawing/2014/main" id="{9831E2F3-516A-D12B-BC12-81C6AAA41A8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0081" y="2429575"/>
            <a:ext cx="645901" cy="645901"/>
          </a:xfrm>
          <a:prstGeom prst="rect">
            <a:avLst/>
          </a:prstGeom>
        </p:spPr>
      </p:pic>
      <p:pic>
        <p:nvPicPr>
          <p:cNvPr id="26" name="Resim 48">
            <a:extLst>
              <a:ext uri="{FF2B5EF4-FFF2-40B4-BE49-F238E27FC236}">
                <a16:creationId xmlns:a16="http://schemas.microsoft.com/office/drawing/2014/main" id="{3B771611-FF7B-2AAB-A73B-57B7CE1B9A3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725" y="3817048"/>
            <a:ext cx="645901" cy="645901"/>
          </a:xfrm>
          <a:prstGeom prst="rect">
            <a:avLst/>
          </a:prstGeom>
        </p:spPr>
      </p:pic>
      <p:pic>
        <p:nvPicPr>
          <p:cNvPr id="27" name="Resim 49">
            <a:extLst>
              <a:ext uri="{FF2B5EF4-FFF2-40B4-BE49-F238E27FC236}">
                <a16:creationId xmlns:a16="http://schemas.microsoft.com/office/drawing/2014/main" id="{E9279EF5-FD9E-0A45-89AE-9E49517831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691" y="1814533"/>
            <a:ext cx="645901" cy="645901"/>
          </a:xfrm>
          <a:prstGeom prst="rect">
            <a:avLst/>
          </a:prstGeom>
        </p:spPr>
      </p:pic>
      <p:pic>
        <p:nvPicPr>
          <p:cNvPr id="28" name="Resim 50">
            <a:extLst>
              <a:ext uri="{FF2B5EF4-FFF2-40B4-BE49-F238E27FC236}">
                <a16:creationId xmlns:a16="http://schemas.microsoft.com/office/drawing/2014/main" id="{3600C823-4953-479D-0464-BEAA74360C7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2261" y="2022272"/>
            <a:ext cx="645901" cy="645901"/>
          </a:xfrm>
          <a:prstGeom prst="rect">
            <a:avLst/>
          </a:prstGeom>
        </p:spPr>
      </p:pic>
      <p:pic>
        <p:nvPicPr>
          <p:cNvPr id="29" name="Resim 51">
            <a:extLst>
              <a:ext uri="{FF2B5EF4-FFF2-40B4-BE49-F238E27FC236}">
                <a16:creationId xmlns:a16="http://schemas.microsoft.com/office/drawing/2014/main" id="{81912327-9933-F150-0D70-70E2373A4D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8666" y="2982420"/>
            <a:ext cx="645901" cy="645901"/>
          </a:xfrm>
          <a:prstGeom prst="rect">
            <a:avLst/>
          </a:prstGeom>
        </p:spPr>
      </p:pic>
      <p:pic>
        <p:nvPicPr>
          <p:cNvPr id="30" name="Resim 52">
            <a:extLst>
              <a:ext uri="{FF2B5EF4-FFF2-40B4-BE49-F238E27FC236}">
                <a16:creationId xmlns:a16="http://schemas.microsoft.com/office/drawing/2014/main" id="{7F0DD999-B8BE-CA33-D539-F3737746A8E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880" y="3346516"/>
            <a:ext cx="645901" cy="645901"/>
          </a:xfrm>
          <a:prstGeom prst="rect">
            <a:avLst/>
          </a:prstGeom>
        </p:spPr>
      </p:pic>
      <p:pic>
        <p:nvPicPr>
          <p:cNvPr id="31" name="Resim 53">
            <a:extLst>
              <a:ext uri="{FF2B5EF4-FFF2-40B4-BE49-F238E27FC236}">
                <a16:creationId xmlns:a16="http://schemas.microsoft.com/office/drawing/2014/main" id="{517AFA8E-1391-3ACC-57EC-87D358264DF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6327" y="1993719"/>
            <a:ext cx="645901" cy="645901"/>
          </a:xfrm>
          <a:prstGeom prst="rect">
            <a:avLst/>
          </a:prstGeom>
        </p:spPr>
      </p:pic>
      <p:pic>
        <p:nvPicPr>
          <p:cNvPr id="32" name="Resim 54">
            <a:extLst>
              <a:ext uri="{FF2B5EF4-FFF2-40B4-BE49-F238E27FC236}">
                <a16:creationId xmlns:a16="http://schemas.microsoft.com/office/drawing/2014/main" id="{8A9B6FD7-9553-EFDE-9273-9B900A6F0DC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0402" y="4671758"/>
            <a:ext cx="645901" cy="64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89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4D9DA12-436F-13CB-B226-B0923EB9F40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270EAC-6AA9-E549-4DC9-2ADB571CA46E}"/>
              </a:ext>
            </a:extLst>
          </p:cNvPr>
          <p:cNvSpPr txBox="1">
            <a:spLocks/>
          </p:cNvSpPr>
          <p:nvPr/>
        </p:nvSpPr>
        <p:spPr>
          <a:xfrm>
            <a:off x="85725" y="196654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Dünyanın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önde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gelen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reklam-medya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teknoloji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araştırmalarına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yaptığımız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hizmet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kalitemizi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yüksek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seviyede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devam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ettirmekteyiz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D2093C6-6B39-35BB-7684-6075EC8A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89724-47EF-8DFF-D60D-348D2A1EBBFF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  <p:graphicFrame>
        <p:nvGraphicFramePr>
          <p:cNvPr id="6" name="Tablo 4151">
            <a:extLst>
              <a:ext uri="{FF2B5EF4-FFF2-40B4-BE49-F238E27FC236}">
                <a16:creationId xmlns:a16="http://schemas.microsoft.com/office/drawing/2014/main" id="{9D1B9957-D6EB-5C83-F5BB-8B728BCDC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79430"/>
              </p:ext>
            </p:extLst>
          </p:nvPr>
        </p:nvGraphicFramePr>
        <p:xfrm>
          <a:off x="955675" y="1211665"/>
          <a:ext cx="2392405" cy="5016671"/>
        </p:xfrm>
        <a:graphic>
          <a:graphicData uri="http://schemas.openxmlformats.org/drawingml/2006/table">
            <a:tbl>
              <a:tblPr/>
              <a:tblGrid>
                <a:gridCol w="281127">
                  <a:extLst>
                    <a:ext uri="{9D8B030D-6E8A-4147-A177-3AD203B41FA5}">
                      <a16:colId xmlns:a16="http://schemas.microsoft.com/office/drawing/2014/main" val="3125323813"/>
                    </a:ext>
                  </a:extLst>
                </a:gridCol>
                <a:gridCol w="1071169">
                  <a:extLst>
                    <a:ext uri="{9D8B030D-6E8A-4147-A177-3AD203B41FA5}">
                      <a16:colId xmlns:a16="http://schemas.microsoft.com/office/drawing/2014/main" val="238870748"/>
                    </a:ext>
                  </a:extLst>
                </a:gridCol>
                <a:gridCol w="1040109">
                  <a:extLst>
                    <a:ext uri="{9D8B030D-6E8A-4147-A177-3AD203B41FA5}">
                      <a16:colId xmlns:a16="http://schemas.microsoft.com/office/drawing/2014/main" val="3113527274"/>
                    </a:ext>
                  </a:extLst>
                </a:gridCol>
              </a:tblGrid>
              <a:tr h="303347">
                <a:tc>
                  <a:txBody>
                    <a:bodyPr/>
                    <a:lstStyle/>
                    <a:p>
                      <a:pPr algn="ctr" fontAlgn="b"/>
                      <a:endParaRPr lang="tr-TR" sz="800" b="0" i="0" u="none" strike="noStrike" dirty="0">
                        <a:solidFill>
                          <a:srgbClr val="CCBFA3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499" rtl="0" eaLnBrk="1" fontAlgn="ctr" latinLnBrk="0" hangingPunct="1"/>
                      <a:r>
                        <a:rPr lang="tr-TR" sz="1000" b="1" i="0" kern="1200" dirty="0">
                          <a:solidFill>
                            <a:srgbClr val="CCBFA3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PLATFORM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514499" rtl="0" eaLnBrk="1" fontAlgn="ctr" latinLnBrk="0" hangingPunct="1">
                        <a:buNone/>
                      </a:pPr>
                      <a:r>
                        <a:rPr lang="tr-TR" sz="1000" b="1" i="0" kern="1200" dirty="0">
                          <a:solidFill>
                            <a:srgbClr val="CCBFA3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KULLANIM ALANLARI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045512"/>
                  </a:ext>
                </a:extLst>
              </a:tr>
              <a:tr h="399242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RESEARCH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600" b="1" i="0" kern="12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Medya</a:t>
                      </a:r>
                      <a:r>
                        <a:rPr lang="en-US" sz="6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600" b="1" i="0" kern="12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rekabet</a:t>
                      </a:r>
                      <a:r>
                        <a:rPr lang="en-US" sz="600" b="1" i="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ve Analiz </a:t>
                      </a:r>
                      <a:r>
                        <a:rPr lang="en-US" sz="600" b="1" i="0" kern="12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Verileri</a:t>
                      </a:r>
                      <a:endParaRPr lang="en-US" sz="6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748248"/>
                  </a:ext>
                </a:extLst>
              </a:tr>
              <a:tr h="46954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Dijital platformlar için rekabet raporları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318919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Google'dan arama trendleri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232323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Rekabete yönelik aktif çevrimiçi kampanyaları izleme</a:t>
                      </a:r>
                      <a:endParaRPr lang="en-US" sz="600" b="1" i="0" u="none" strike="noStrike" kern="1200" baseline="0" noProof="0">
                        <a:solidFill>
                          <a:srgbClr val="000000"/>
                        </a:solidFill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743273"/>
                  </a:ext>
                </a:extLst>
              </a:tr>
              <a:tr h="57407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İnsanların demografisi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,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davranışları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,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tutumları ve kullanımı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170841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Hedef Grup İndeksi Medya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,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markalar ve yaşam tarzları üzerine tüketici araştırması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765011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Dijital ve Çapraz Medya Rekabet Rapor Aracı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902924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Uygulama ve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web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Analiz Aracı için Markalar</a:t>
                      </a: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408851"/>
                  </a:ext>
                </a:extLst>
              </a:tr>
              <a:tr h="4695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PLANLAMA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Temas Noktası Analizi ve Optimizasyonu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992452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Şirket İçi Ekran Planlama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512700"/>
                  </a:ext>
                </a:extLst>
              </a:tr>
              <a:tr h="3992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İş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KPI'larına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göre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medya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optimizasyonu</a:t>
                      </a:r>
                      <a:endParaRPr lang="en-US" sz="600" b="1" dirty="0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046362"/>
                  </a:ext>
                </a:extLst>
              </a:tr>
            </a:tbl>
          </a:graphicData>
        </a:graphic>
      </p:graphicFrame>
      <p:graphicFrame>
        <p:nvGraphicFramePr>
          <p:cNvPr id="7" name="Tablo 4164">
            <a:extLst>
              <a:ext uri="{FF2B5EF4-FFF2-40B4-BE49-F238E27FC236}">
                <a16:creationId xmlns:a16="http://schemas.microsoft.com/office/drawing/2014/main" id="{3B4BB402-9B3D-139E-BF44-C2C02FAE8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70137"/>
              </p:ext>
            </p:extLst>
          </p:nvPr>
        </p:nvGraphicFramePr>
        <p:xfrm>
          <a:off x="3416887" y="1211663"/>
          <a:ext cx="2365196" cy="5040205"/>
        </p:xfrm>
        <a:graphic>
          <a:graphicData uri="http://schemas.openxmlformats.org/drawingml/2006/table">
            <a:tbl>
              <a:tblPr/>
              <a:tblGrid>
                <a:gridCol w="256585">
                  <a:extLst>
                    <a:ext uri="{9D8B030D-6E8A-4147-A177-3AD203B41FA5}">
                      <a16:colId xmlns:a16="http://schemas.microsoft.com/office/drawing/2014/main" val="2583533430"/>
                    </a:ext>
                  </a:extLst>
                </a:gridCol>
                <a:gridCol w="1094955">
                  <a:extLst>
                    <a:ext uri="{9D8B030D-6E8A-4147-A177-3AD203B41FA5}">
                      <a16:colId xmlns:a16="http://schemas.microsoft.com/office/drawing/2014/main" val="426910056"/>
                    </a:ext>
                  </a:extLst>
                </a:gridCol>
                <a:gridCol w="1013656">
                  <a:extLst>
                    <a:ext uri="{9D8B030D-6E8A-4147-A177-3AD203B41FA5}">
                      <a16:colId xmlns:a16="http://schemas.microsoft.com/office/drawing/2014/main" val="3268749280"/>
                    </a:ext>
                  </a:extLst>
                </a:gridCol>
              </a:tblGrid>
              <a:tr h="316618">
                <a:tc>
                  <a:txBody>
                    <a:bodyPr/>
                    <a:lstStyle/>
                    <a:p>
                      <a:pPr marL="0" algn="ctr" defTabSz="514499" rtl="0" eaLnBrk="1" fontAlgn="ctr" latinLnBrk="0" hangingPunct="1"/>
                      <a:endParaRPr lang="tr-TR" sz="1100" i="0" kern="1200" dirty="0">
                        <a:solidFill>
                          <a:srgbClr val="CCBFA3"/>
                        </a:solidFill>
                        <a:latin typeface="Antonio Bold"/>
                        <a:ea typeface="+mn-ea"/>
                        <a:cs typeface="+mn-cs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499" rtl="0" eaLnBrk="1" fontAlgn="ctr" latinLnBrk="0" hangingPunct="1"/>
                      <a:r>
                        <a:rPr lang="tr-TR" sz="1100" b="1" i="0" kern="120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PLATFORM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 eaLnBrk="1" fontAlgn="ctr" latinLnBrk="0" hangingPunct="1">
                        <a:buNone/>
                      </a:pPr>
                      <a:r>
                        <a:rPr lang="tr-TR" sz="1000" b="1" i="0" kern="1200" noProof="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KULLANIM</a:t>
                      </a:r>
                      <a:r>
                        <a:rPr lang="en-US" sz="1000" b="1" i="0" kern="1200" noProof="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000" b="1" i="0" kern="1200" noProof="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ALANLARI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676323"/>
                  </a:ext>
                </a:extLst>
              </a:tr>
              <a:tr h="472345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SATIN ALMA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Meta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reklam platformu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324946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Google'ın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DSP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Çözümü</a:t>
                      </a: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9913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Google'ın Reklam Sunucusu Çözümleri </a:t>
                      </a:r>
                      <a:endParaRPr lang="en-US" sz="600" b="1">
                        <a:latin typeface="Montserrat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656464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Programatik satın alma platformu</a:t>
                      </a:r>
                      <a:endParaRPr lang="en-US" sz="600" b="1">
                        <a:latin typeface="Montserrat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94368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Programatik satın alma platformu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237163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Yandex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reklam platformu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113874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/>
                        </a:rPr>
                        <a:t>Programatik satın alma platformu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337700"/>
                  </a:ext>
                </a:extLst>
              </a:tr>
              <a:tr h="4723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600" b="1" i="0" kern="120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  <a:sym typeface="Arial"/>
                        </a:rPr>
                        <a:t>Tiktok</a:t>
                      </a:r>
                      <a:r>
                        <a:rPr lang="en-US" sz="600" b="1" i="0" kern="120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</a:rPr>
                        <a:t> reklam</a:t>
                      </a:r>
                      <a:r>
                        <a:rPr lang="en-US" sz="600" b="1" i="0" kern="120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600" b="1" i="0" kern="120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</a:rPr>
                        <a:t>platformu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567403"/>
                  </a:ext>
                </a:extLst>
              </a:tr>
              <a:tr h="4723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VERIMLILIK 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 dirty="0">
                          <a:latin typeface="Montserrat"/>
                        </a:rPr>
                      </a:b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Tüm </a:t>
                      </a: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web </a:t>
                      </a: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siteleri ölçümü ve analizi </a:t>
                      </a:r>
                      <a:r>
                        <a:rPr lang="tr-TR" sz="600" b="1" i="0" kern="1200" dirty="0">
                          <a:solidFill>
                            <a:schemeClr val="tx1"/>
                          </a:solidFill>
                          <a:latin typeface="Montserra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68875"/>
                  </a:ext>
                </a:extLst>
              </a:tr>
              <a:tr h="472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 dirty="0">
                          <a:latin typeface="Montserrat"/>
                        </a:rPr>
                      </a:b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Uygulama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İçi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Arama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,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Ürün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Tavsiyesi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/>
                          <a:sym typeface="Arial"/>
                        </a:rPr>
                        <a:t>ve RFM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/>
                        </a:rPr>
                        <a:t>Analizi</a:t>
                      </a:r>
                      <a:endParaRPr lang="en-US" sz="600" b="1" dirty="0">
                        <a:latin typeface="Montserrat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320748"/>
                  </a:ext>
                </a:extLst>
              </a:tr>
            </a:tbl>
          </a:graphicData>
        </a:graphic>
      </p:graphicFrame>
      <p:graphicFrame>
        <p:nvGraphicFramePr>
          <p:cNvPr id="8" name="Tablo 4165">
            <a:extLst>
              <a:ext uri="{FF2B5EF4-FFF2-40B4-BE49-F238E27FC236}">
                <a16:creationId xmlns:a16="http://schemas.microsoft.com/office/drawing/2014/main" id="{63D4CA26-DCED-11B2-5677-AA11ADDB4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897253"/>
              </p:ext>
            </p:extLst>
          </p:nvPr>
        </p:nvGraphicFramePr>
        <p:xfrm>
          <a:off x="5867400" y="1204112"/>
          <a:ext cx="2389213" cy="5053905"/>
        </p:xfrm>
        <a:graphic>
          <a:graphicData uri="http://schemas.openxmlformats.org/drawingml/2006/table">
            <a:tbl>
              <a:tblPr/>
              <a:tblGrid>
                <a:gridCol w="250956">
                  <a:extLst>
                    <a:ext uri="{9D8B030D-6E8A-4147-A177-3AD203B41FA5}">
                      <a16:colId xmlns:a16="http://schemas.microsoft.com/office/drawing/2014/main" val="1019877992"/>
                    </a:ext>
                  </a:extLst>
                </a:gridCol>
                <a:gridCol w="1092736">
                  <a:extLst>
                    <a:ext uri="{9D8B030D-6E8A-4147-A177-3AD203B41FA5}">
                      <a16:colId xmlns:a16="http://schemas.microsoft.com/office/drawing/2014/main" val="4066902484"/>
                    </a:ext>
                  </a:extLst>
                </a:gridCol>
                <a:gridCol w="1045521">
                  <a:extLst>
                    <a:ext uri="{9D8B030D-6E8A-4147-A177-3AD203B41FA5}">
                      <a16:colId xmlns:a16="http://schemas.microsoft.com/office/drawing/2014/main" val="119570901"/>
                    </a:ext>
                  </a:extLst>
                </a:gridCol>
              </a:tblGrid>
              <a:tr h="314813">
                <a:tc>
                  <a:txBody>
                    <a:bodyPr/>
                    <a:lstStyle/>
                    <a:p>
                      <a:pPr algn="ctr" fontAlgn="b"/>
                      <a:endParaRPr lang="tr-TR" sz="800" b="1" i="0" u="none" strike="noStrike" kern="1200" dirty="0">
                        <a:solidFill>
                          <a:srgbClr val="CCBFA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kern="120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PLATFORM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tr-TR" sz="1000" b="1" i="0" kern="1200" noProof="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KULLANIM </a:t>
                      </a:r>
                      <a:endParaRPr lang="en-US" sz="1000" b="1" i="0" kern="1200" noProof="0" dirty="0">
                        <a:solidFill>
                          <a:srgbClr val="CCBFA3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  <a:p>
                      <a:pPr lvl="0" algn="ctr">
                        <a:buNone/>
                      </a:pPr>
                      <a:r>
                        <a:rPr lang="tr-TR" sz="1000" b="1" i="0" kern="1200" noProof="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ALANLARI</a:t>
                      </a:r>
                      <a:endParaRPr lang="en-US" sz="1000" b="1" i="0" kern="1200" dirty="0">
                        <a:solidFill>
                          <a:srgbClr val="CCBFA3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056841"/>
                  </a:ext>
                </a:extLst>
              </a:tr>
              <a:tr h="43172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VERIMLILIK 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Tüm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web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siteleri ölçümü ve analizi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88827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00" b="1" dirty="0">
                          <a:latin typeface="Montserrat" pitchFamily="2" charset="0"/>
                        </a:rPr>
                      </a:b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Tüm </a:t>
                      </a: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web </a:t>
                      </a: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sitelerinin trafik ölçümü ve analizi</a:t>
                      </a:r>
                      <a:endParaRPr lang="en-US" sz="1000" b="1" dirty="0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40755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00" b="1">
                          <a:latin typeface="Montserrat" pitchFamily="2" charset="0"/>
                        </a:rPr>
                      </a:b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Tüm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web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sitelerinin trafik ölçümü ve analizi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59046"/>
                  </a:ext>
                </a:extLst>
              </a:tr>
              <a:tr h="4317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Kullanıcıların Uygulama kullanım alışkanlıklarının ve ürünlerinin ölçümü</a:t>
                      </a:r>
                      <a:endParaRPr lang="en-US" sz="1000" b="1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344954"/>
                  </a:ext>
                </a:extLst>
              </a:tr>
              <a:tr h="4317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Kullanıcıların Uygulama kullanım alışkanlıklarının ve ürünlerinin ölçümü</a:t>
                      </a:r>
                      <a:endParaRPr lang="en-US" sz="1000" b="1" err="1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3264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Pazarlama Takip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12088"/>
                  </a:ext>
                </a:extLst>
              </a:tr>
              <a:tr h="5472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Google'ın petabaytlarca veri üzerinde ölçeklenebilir analize olanak tanıyan, tümüyle yönetilen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,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sunucusuz veri ambarı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.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425512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İstatistik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Hesaplama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için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kod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dili</a:t>
                      </a:r>
                      <a:endParaRPr lang="en-US" sz="1000" b="1" dirty="0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560331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Web ve Uygulama Isı ve Kaydırma Haritaları</a:t>
                      </a:r>
                      <a:endParaRPr lang="en-US" sz="1000" b="1" dirty="0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363928"/>
                  </a:ext>
                </a:extLst>
              </a:tr>
              <a:tr h="414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532718"/>
                  </a:ext>
                </a:extLst>
              </a:tr>
              <a:tr h="40606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00" b="1" dirty="0">
                          <a:latin typeface="Montserrat" pitchFamily="2" charset="0"/>
                        </a:rPr>
                      </a:b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Programlama</a:t>
                      </a:r>
                      <a:r>
                        <a:rPr lang="en-US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en-US" sz="600" b="1" i="0" u="none" strike="noStrike" kern="1200" baseline="0" noProof="0" dirty="0" err="1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dili</a:t>
                      </a:r>
                      <a:endParaRPr lang="en-US" sz="1000" b="1" dirty="0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623723"/>
                  </a:ext>
                </a:extLst>
              </a:tr>
            </a:tbl>
          </a:graphicData>
        </a:graphic>
      </p:graphicFrame>
      <p:graphicFrame>
        <p:nvGraphicFramePr>
          <p:cNvPr id="9" name="Tablo 4179">
            <a:extLst>
              <a:ext uri="{FF2B5EF4-FFF2-40B4-BE49-F238E27FC236}">
                <a16:creationId xmlns:a16="http://schemas.microsoft.com/office/drawing/2014/main" id="{83ED7F1B-1F32-AD29-9F09-FBD28912D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846355"/>
              </p:ext>
            </p:extLst>
          </p:nvPr>
        </p:nvGraphicFramePr>
        <p:xfrm>
          <a:off x="8338738" y="1196308"/>
          <a:ext cx="2693777" cy="5055563"/>
        </p:xfrm>
        <a:graphic>
          <a:graphicData uri="http://schemas.openxmlformats.org/drawingml/2006/table">
            <a:tbl>
              <a:tblPr/>
              <a:tblGrid>
                <a:gridCol w="298996">
                  <a:extLst>
                    <a:ext uri="{9D8B030D-6E8A-4147-A177-3AD203B41FA5}">
                      <a16:colId xmlns:a16="http://schemas.microsoft.com/office/drawing/2014/main" val="2982750769"/>
                    </a:ext>
                  </a:extLst>
                </a:gridCol>
                <a:gridCol w="1272462">
                  <a:extLst>
                    <a:ext uri="{9D8B030D-6E8A-4147-A177-3AD203B41FA5}">
                      <a16:colId xmlns:a16="http://schemas.microsoft.com/office/drawing/2014/main" val="679776980"/>
                    </a:ext>
                  </a:extLst>
                </a:gridCol>
                <a:gridCol w="1122319">
                  <a:extLst>
                    <a:ext uri="{9D8B030D-6E8A-4147-A177-3AD203B41FA5}">
                      <a16:colId xmlns:a16="http://schemas.microsoft.com/office/drawing/2014/main" val="2837261046"/>
                    </a:ext>
                  </a:extLst>
                </a:gridCol>
              </a:tblGrid>
              <a:tr h="321807">
                <a:tc>
                  <a:txBody>
                    <a:bodyPr/>
                    <a:lstStyle/>
                    <a:p>
                      <a:pPr algn="ctr" fontAlgn="b"/>
                      <a:endParaRPr lang="tr-TR" sz="800" b="1" i="0" u="none" strike="noStrike" kern="1200" dirty="0">
                        <a:solidFill>
                          <a:srgbClr val="CCBFA3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499" rtl="0" eaLnBrk="1" fontAlgn="ctr" latinLnBrk="0" hangingPunct="1"/>
                      <a:r>
                        <a:rPr lang="tr-TR" sz="1000" b="1" i="0" kern="1200" dirty="0">
                          <a:solidFill>
                            <a:srgbClr val="CCBFA3"/>
                          </a:solidFill>
                          <a:latin typeface="Montserrat"/>
                          <a:ea typeface="+mn-ea"/>
                          <a:cs typeface="+mn-cs"/>
                        </a:rPr>
                        <a:t>PLATFORM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499" rtl="0" eaLnBrk="1" fontAlgn="ctr" latinLnBrk="0" hangingPunct="1"/>
                      <a:r>
                        <a:rPr lang="tr-TR" sz="1000" b="1" i="0" kern="1200" dirty="0">
                          <a:solidFill>
                            <a:srgbClr val="CCBFA3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KULLANIM ALANLARI</a:t>
                      </a:r>
                      <a:endParaRPr lang="en-US" sz="1000" b="1" i="0" kern="1200" dirty="0">
                        <a:solidFill>
                          <a:srgbClr val="CCBFA3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58183"/>
                  </a:ext>
                </a:extLst>
              </a:tr>
              <a:tr h="41525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SEO</a:t>
                      </a:r>
                      <a:r>
                        <a:rPr lang="en-US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/ ASO</a:t>
                      </a:r>
                      <a:endParaRPr lang="tr-TR" sz="1050" i="0" kern="1200" spc="0" dirty="0">
                        <a:solidFill>
                          <a:srgbClr val="26374D"/>
                        </a:solidFill>
                        <a:latin typeface="Antonio Bold"/>
                        <a:ea typeface="+mn-ea"/>
                        <a:cs typeface="+mn-cs"/>
                      </a:endParaRP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br>
                        <a:rPr lang="tr-TR" sz="600" b="1" i="0" kern="1200">
                          <a:solidFill>
                            <a:srgbClr val="000000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Web </a:t>
                      </a: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sitesi analizi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502446"/>
                  </a:ext>
                </a:extLst>
              </a:tr>
              <a:tr h="4152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  </a:t>
                      </a:r>
                      <a:br>
                        <a:rPr lang="tr-TR" sz="600" b="1" i="0" kern="1200">
                          <a:solidFill>
                            <a:srgbClr val="000000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Web </a:t>
                      </a: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sitesi analizi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162868"/>
                  </a:ext>
                </a:extLst>
              </a:tr>
              <a:tr h="4152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Roboto"/>
                        </a:rPr>
                        <a:t>ASO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 için ilgili verilerin izlenmesi, raporlanması ve optimize edilmesi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175472"/>
                  </a:ext>
                </a:extLst>
              </a:tr>
              <a:tr h="4152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 SEO </a:t>
                      </a:r>
                      <a:r>
                        <a:rPr lang="tr-TR" sz="600" b="1" i="0" kern="120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süreci</a:t>
                      </a: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0398"/>
                  </a:ext>
                </a:extLst>
              </a:tr>
              <a:tr h="4152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Web sitesi performansının ölçülmesi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837216"/>
                  </a:ext>
                </a:extLst>
              </a:tr>
              <a:tr h="4152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Backlink </a:t>
                      </a: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süreç yönetimi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843613"/>
                  </a:ext>
                </a:extLst>
              </a:tr>
              <a:tr h="4152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DATA VISUALIZATION</a:t>
                      </a: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İş Analitiği Platformu</a:t>
                      </a:r>
                      <a:endParaRPr lang="en-US" sz="600" b="1" i="0" u="none" strike="noStrike" kern="1200" baseline="0" noProof="0">
                        <a:solidFill>
                          <a:srgbClr val="000000"/>
                        </a:solidFill>
                        <a:latin typeface="Montserrat" pitchFamily="2" charset="0"/>
                        <a:sym typeface="Arial"/>
                      </a:endParaRPr>
                    </a:p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976851"/>
                  </a:ext>
                </a:extLst>
              </a:tr>
              <a:tr h="44295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İnteraktif ve Özelleştirilmiş Kontrol Paneli Oluşturma</a:t>
                      </a:r>
                      <a:endParaRPr lang="en-US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003528"/>
                  </a:ext>
                </a:extLst>
              </a:tr>
              <a:tr h="4981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600" b="1">
                          <a:latin typeface="Montserrat" pitchFamily="2" charset="0"/>
                        </a:rPr>
                      </a:b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İki programı birbirine bağlayan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  <a:sym typeface="Arial"/>
                        </a:rPr>
                        <a:t>API </a:t>
                      </a: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yazılımı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573967"/>
                  </a:ext>
                </a:extLst>
              </a:tr>
              <a:tr h="4429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i="0" kern="1200" spc="0" dirty="0">
                          <a:solidFill>
                            <a:srgbClr val="26374D"/>
                          </a:solidFill>
                          <a:latin typeface="Antonio Bold"/>
                          <a:ea typeface="+mn-ea"/>
                          <a:cs typeface="+mn-cs"/>
                        </a:rPr>
                        <a:t>İÇ İLETİŞİM</a:t>
                      </a:r>
                      <a:endParaRPr lang="tr-TR" sz="1050" i="0" kern="1200" spc="0" dirty="0">
                        <a:solidFill>
                          <a:srgbClr val="26374D"/>
                        </a:solidFill>
                        <a:latin typeface="Antonio Bold"/>
                        <a:ea typeface="+mn-ea"/>
                        <a:cs typeface="+mn-cs"/>
                      </a:endParaRPr>
                    </a:p>
                  </a:txBody>
                  <a:tcPr marL="4780" marR="4780" marT="478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Marka ve ajans ekipleri arasındaki iletişim</a:t>
                      </a:r>
                      <a:endParaRPr lang="en-US" sz="600" b="1">
                        <a:latin typeface="Montserrat" pitchFamily="2" charset="0"/>
                        <a:sym typeface="Arial"/>
                      </a:endParaRPr>
                    </a:p>
                    <a:p>
                      <a:pPr marL="0" marR="0" algn="ctr" defTabSz="51449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tr-TR" sz="600" b="1" i="0" kern="120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8056"/>
                  </a:ext>
                </a:extLst>
              </a:tr>
              <a:tr h="44295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600" b="1" i="0" u="none" strike="noStrike" kern="1200" baseline="0" noProof="0" dirty="0">
                          <a:solidFill>
                            <a:srgbClr val="000000"/>
                          </a:solidFill>
                          <a:latin typeface="Montserrat" pitchFamily="2" charset="0"/>
                        </a:rPr>
                        <a:t>Marka ve ajans ekipleri arasındaki iletişim</a:t>
                      </a:r>
                      <a:endParaRPr lang="en-US" sz="600" b="1" dirty="0">
                        <a:latin typeface="Montserrat" pitchFamily="2" charset="0"/>
                        <a:sym typeface="Arial"/>
                      </a:endParaRP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endParaRPr lang="tr-TR" sz="600" b="1" i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02328"/>
                  </a:ext>
                </a:extLst>
              </a:tr>
            </a:tbl>
          </a:graphicData>
        </a:graphic>
      </p:graphicFrame>
      <p:pic>
        <p:nvPicPr>
          <p:cNvPr id="10" name="Picture 25" descr="Image result for nielsen adex logo">
            <a:extLst>
              <a:ext uri="{FF2B5EF4-FFF2-40B4-BE49-F238E27FC236}">
                <a16:creationId xmlns:a16="http://schemas.microsoft.com/office/drawing/2014/main" id="{26B562E5-DA32-CFEF-05A5-881498FC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624" y="1709548"/>
            <a:ext cx="423726" cy="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me - adjinn | digital advertising benchmarking data">
            <a:extLst>
              <a:ext uri="{FF2B5EF4-FFF2-40B4-BE49-F238E27FC236}">
                <a16:creationId xmlns:a16="http://schemas.microsoft.com/office/drawing/2014/main" id="{C96CB181-7870-4259-254E-B4A34371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617" y="1996207"/>
            <a:ext cx="451259" cy="23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2AA016-B1F1-A2C7-A947-09A6D03E6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366" y="2386923"/>
            <a:ext cx="821512" cy="2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metin, yazı tipi, logo, tasarım içeren bir resim&#10;&#10;Açıklama otomatik olarak oluşturuldu">
            <a:extLst>
              <a:ext uri="{FF2B5EF4-FFF2-40B4-BE49-F238E27FC236}">
                <a16:creationId xmlns:a16="http://schemas.microsoft.com/office/drawing/2014/main" id="{6695EE3F-5F3C-2D0C-CFF9-D5CF4A51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223" y="2865290"/>
            <a:ext cx="663462" cy="3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afik, grafik tasarım, yazı tipi, daire içeren bir resim&#10;&#10;Açıklama otomatik olarak oluşturuldu">
            <a:extLst>
              <a:ext uri="{FF2B5EF4-FFF2-40B4-BE49-F238E27FC236}">
                <a16:creationId xmlns:a16="http://schemas.microsoft.com/office/drawing/2014/main" id="{ABD4CAAA-9319-743E-6D29-F8B7F40C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55" y="3303466"/>
            <a:ext cx="349840" cy="3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E2F30DA-77D0-A72C-3893-261E4C764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6429" y1="58810" x2="36429" y2="58810"/>
                        <a14:foregroundMark x1="27381" y1="53810" x2="27381" y2="53810"/>
                        <a14:foregroundMark x1="57381" y1="56429" x2="57381" y2="56429"/>
                        <a14:foregroundMark x1="68095" y1="43333" x2="68095" y2="43333"/>
                        <a14:foregroundMark x1="66429" y1="39762" x2="67381" y2="42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4569" r="22337" b="20812"/>
          <a:stretch/>
        </p:blipFill>
        <p:spPr bwMode="auto">
          <a:xfrm>
            <a:off x="1567260" y="3793581"/>
            <a:ext cx="410242" cy="3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igital trends | gemiusAdReal™">
            <a:extLst>
              <a:ext uri="{FF2B5EF4-FFF2-40B4-BE49-F238E27FC236}">
                <a16:creationId xmlns:a16="http://schemas.microsoft.com/office/drawing/2014/main" id="{D87AEF30-2205-834E-2281-DA606F97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31" y="4355416"/>
            <a:ext cx="492279" cy="1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grafik, yazı tipi, grafik tasarım, tipografi içeren bir resim&#10;&#10;Açıklama otomatik olarak oluşturuldu">
            <a:extLst>
              <a:ext uri="{FF2B5EF4-FFF2-40B4-BE49-F238E27FC236}">
                <a16:creationId xmlns:a16="http://schemas.microsoft.com/office/drawing/2014/main" id="{4730FE89-445F-0A6B-07CA-ABE4C706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67" y="4789409"/>
            <a:ext cx="687314" cy="1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7" descr="yazı tipi, metin, tipografi, beyaz içeren bir resim&#10;&#10;Açıklama otomatik olarak oluşturuldu">
            <a:extLst>
              <a:ext uri="{FF2B5EF4-FFF2-40B4-BE49-F238E27FC236}">
                <a16:creationId xmlns:a16="http://schemas.microsoft.com/office/drawing/2014/main" id="{03527B19-F82C-B7D8-6679-DDDDD4D64DB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362" y="5619135"/>
            <a:ext cx="750816" cy="114900"/>
          </a:xfrm>
          <a:prstGeom prst="rect">
            <a:avLst/>
          </a:prstGeom>
        </p:spPr>
      </p:pic>
      <p:pic>
        <p:nvPicPr>
          <p:cNvPr id="19" name="10 Imagen" descr="yazı tipi, beyaz, tasarım, tipografi içeren bir resim&#10;&#10;Açıklama otomatik olarak oluşturuldu">
            <a:extLst>
              <a:ext uri="{FF2B5EF4-FFF2-40B4-BE49-F238E27FC236}">
                <a16:creationId xmlns:a16="http://schemas.microsoft.com/office/drawing/2014/main" id="{B6346E5E-B201-14F2-BAC9-439710E669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/>
          <a:stretch/>
        </p:blipFill>
        <p:spPr>
          <a:xfrm>
            <a:off x="1403366" y="5166753"/>
            <a:ext cx="713614" cy="98760"/>
          </a:xfrm>
          <a:prstGeom prst="rect">
            <a:avLst/>
          </a:prstGeom>
        </p:spPr>
      </p:pic>
      <p:pic>
        <p:nvPicPr>
          <p:cNvPr id="20" name="Picture 64" descr="yazı tipi, grafik, logo, tasarım içeren bir resim&#10;&#10;Açıklama otomatik olarak oluşturuldu">
            <a:extLst>
              <a:ext uri="{FF2B5EF4-FFF2-40B4-BE49-F238E27FC236}">
                <a16:creationId xmlns:a16="http://schemas.microsoft.com/office/drawing/2014/main" id="{BAE0920E-5152-0378-9E56-47D0B7B35E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31586" r="17600" b="36827"/>
          <a:stretch/>
        </p:blipFill>
        <p:spPr>
          <a:xfrm>
            <a:off x="1530072" y="5936906"/>
            <a:ext cx="484618" cy="244972"/>
          </a:xfrm>
          <a:prstGeom prst="rect">
            <a:avLst/>
          </a:prstGeom>
        </p:spPr>
      </p:pic>
      <p:pic>
        <p:nvPicPr>
          <p:cNvPr id="21" name="Picture 10" descr="Image result for adobe analytics logo">
            <a:extLst>
              <a:ext uri="{FF2B5EF4-FFF2-40B4-BE49-F238E27FC236}">
                <a16:creationId xmlns:a16="http://schemas.microsoft.com/office/drawing/2014/main" id="{77EE8539-14F6-0650-FBD4-95069196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733" y="2062669"/>
            <a:ext cx="428099" cy="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firebase logo">
            <a:extLst>
              <a:ext uri="{FF2B5EF4-FFF2-40B4-BE49-F238E27FC236}">
                <a16:creationId xmlns:a16="http://schemas.microsoft.com/office/drawing/2014/main" id="{75DC2CC3-E9B6-4C7E-D933-1F02C3AB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185" y="2470860"/>
            <a:ext cx="543198" cy="1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7" descr="Logo&#10;&#10;Description automatically generated">
            <a:extLst>
              <a:ext uri="{FF2B5EF4-FFF2-40B4-BE49-F238E27FC236}">
                <a16:creationId xmlns:a16="http://schemas.microsoft.com/office/drawing/2014/main" id="{FBA6EBBB-A3CA-F941-18DB-1D8A799675A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644" y="2958378"/>
            <a:ext cx="543198" cy="159457"/>
          </a:xfrm>
          <a:prstGeom prst="rect">
            <a:avLst/>
          </a:prstGeom>
        </p:spPr>
      </p:pic>
      <p:pic>
        <p:nvPicPr>
          <p:cNvPr id="24" name="Picture 6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E908B197-B321-B59C-1BFD-CB58A2E8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37" y="3390490"/>
            <a:ext cx="560346" cy="1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Funnel Erfahrungen &amp; Features 2023 | OMR Reviews">
            <a:extLst>
              <a:ext uri="{FF2B5EF4-FFF2-40B4-BE49-F238E27FC236}">
                <a16:creationId xmlns:a16="http://schemas.microsoft.com/office/drawing/2014/main" id="{DFC51729-1E22-E373-6D7F-154C0EEE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27" y="3775424"/>
            <a:ext cx="503656" cy="1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logo, meneviş mavisi, daire, beyaz içeren bir resim&#10;&#10;Açıklama otomatik olarak oluşturuldu">
            <a:extLst>
              <a:ext uri="{FF2B5EF4-FFF2-40B4-BE49-F238E27FC236}">
                <a16:creationId xmlns:a16="http://schemas.microsoft.com/office/drawing/2014/main" id="{A76753E7-9B14-C765-2FF1-EEEC274E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8644" y="4144194"/>
            <a:ext cx="627042" cy="3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ject 23">
            <a:extLst>
              <a:ext uri="{FF2B5EF4-FFF2-40B4-BE49-F238E27FC236}">
                <a16:creationId xmlns:a16="http://schemas.microsoft.com/office/drawing/2014/main" id="{C20AA565-36CA-FEE8-9BCA-0F90D743D149}"/>
              </a:ext>
            </a:extLst>
          </p:cNvPr>
          <p:cNvSpPr/>
          <p:nvPr/>
        </p:nvSpPr>
        <p:spPr>
          <a:xfrm>
            <a:off x="6521254" y="4672024"/>
            <a:ext cx="266281" cy="290301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66888">
              <a:defRPr/>
            </a:pPr>
            <a:endParaRPr lang="tr-TR" sz="923">
              <a:solidFill>
                <a:srgbClr val="4545A0"/>
              </a:solidFill>
              <a:latin typeface="PT Sans" panose="020B0503020203020204" pitchFamily="34" charset="0"/>
            </a:endParaRPr>
          </a:p>
        </p:txBody>
      </p:sp>
      <p:pic>
        <p:nvPicPr>
          <p:cNvPr id="28" name="Picture 4" descr="Image result for hotjar logo">
            <a:extLst>
              <a:ext uri="{FF2B5EF4-FFF2-40B4-BE49-F238E27FC236}">
                <a16:creationId xmlns:a16="http://schemas.microsoft.com/office/drawing/2014/main" id="{0B83F40B-912D-BBC8-5844-3542534A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144" y="5435606"/>
            <a:ext cx="538547" cy="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24">
            <a:extLst>
              <a:ext uri="{FF2B5EF4-FFF2-40B4-BE49-F238E27FC236}">
                <a16:creationId xmlns:a16="http://schemas.microsoft.com/office/drawing/2014/main" id="{BE79C90C-77CA-8E16-3291-E6822E3B62AD}"/>
              </a:ext>
            </a:extLst>
          </p:cNvPr>
          <p:cNvSpPr/>
          <p:nvPr/>
        </p:nvSpPr>
        <p:spPr>
          <a:xfrm>
            <a:off x="6353076" y="5972367"/>
            <a:ext cx="602640" cy="17734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66888">
              <a:defRPr/>
            </a:pPr>
            <a:endParaRPr lang="tr-TR" sz="923">
              <a:solidFill>
                <a:srgbClr val="4545A0"/>
              </a:solidFill>
              <a:latin typeface="PT Sans" panose="020B0503020203020204" pitchFamily="34" charset="0"/>
            </a:endParaRPr>
          </a:p>
        </p:txBody>
      </p:sp>
      <p:pic>
        <p:nvPicPr>
          <p:cNvPr id="30" name="Picture 55">
            <a:extLst>
              <a:ext uri="{FF2B5EF4-FFF2-40B4-BE49-F238E27FC236}">
                <a16:creationId xmlns:a16="http://schemas.microsoft.com/office/drawing/2014/main" id="{F7D13ECD-1414-7883-754F-3AB0BE4D878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351" y="1659580"/>
            <a:ext cx="994841" cy="163781"/>
          </a:xfrm>
          <a:prstGeom prst="rect">
            <a:avLst/>
          </a:prstGeom>
        </p:spPr>
      </p:pic>
      <p:pic>
        <p:nvPicPr>
          <p:cNvPr id="31" name="Picture 54">
            <a:extLst>
              <a:ext uri="{FF2B5EF4-FFF2-40B4-BE49-F238E27FC236}">
                <a16:creationId xmlns:a16="http://schemas.microsoft.com/office/drawing/2014/main" id="{9F4C583A-BD78-8477-617F-96B58F3AA09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742" y="1998491"/>
            <a:ext cx="638064" cy="334983"/>
          </a:xfrm>
          <a:prstGeom prst="rect">
            <a:avLst/>
          </a:prstGeom>
        </p:spPr>
      </p:pic>
      <p:pic>
        <p:nvPicPr>
          <p:cNvPr id="32" name="Picture 2" descr="New Actioners (New Grad Program) | MobileAction – ODTÜ KPM">
            <a:extLst>
              <a:ext uri="{FF2B5EF4-FFF2-40B4-BE49-F238E27FC236}">
                <a16:creationId xmlns:a16="http://schemas.microsoft.com/office/drawing/2014/main" id="{CFF86DD9-A921-9387-0E69-8143BE18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07" y="2471601"/>
            <a:ext cx="517114" cy="2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Wincher | Webmastersquare">
            <a:extLst>
              <a:ext uri="{FF2B5EF4-FFF2-40B4-BE49-F238E27FC236}">
                <a16:creationId xmlns:a16="http://schemas.microsoft.com/office/drawing/2014/main" id="{AB460E9D-1F3B-0B7E-DEC0-214C46A6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493" y="2891675"/>
            <a:ext cx="709357" cy="2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55AE201E-4DB6-F5B9-E476-D35A2B56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7361" y="3229633"/>
            <a:ext cx="519234" cy="3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41">
            <a:extLst>
              <a:ext uri="{FF2B5EF4-FFF2-40B4-BE49-F238E27FC236}">
                <a16:creationId xmlns:a16="http://schemas.microsoft.com/office/drawing/2014/main" id="{E709DFE3-A8F8-C112-6374-849B2199D285}"/>
              </a:ext>
            </a:extLst>
          </p:cNvPr>
          <p:cNvSpPr/>
          <p:nvPr/>
        </p:nvSpPr>
        <p:spPr>
          <a:xfrm>
            <a:off x="9138157" y="3664544"/>
            <a:ext cx="296595" cy="258074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66888">
              <a:defRPr/>
            </a:pPr>
            <a:endParaRPr lang="tr-TR" sz="923">
              <a:solidFill>
                <a:srgbClr val="4545A0"/>
              </a:solidFill>
              <a:latin typeface="PT Sans" panose="020B0503020203020204" pitchFamily="34" charset="0"/>
            </a:endParaRPr>
          </a:p>
        </p:txBody>
      </p:sp>
      <p:pic>
        <p:nvPicPr>
          <p:cNvPr id="36" name="Picture 50">
            <a:extLst>
              <a:ext uri="{FF2B5EF4-FFF2-40B4-BE49-F238E27FC236}">
                <a16:creationId xmlns:a16="http://schemas.microsoft.com/office/drawing/2014/main" id="{5DEA89A9-CCB9-841E-0303-1E4A1742D9D3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1643" y="4136393"/>
            <a:ext cx="262127" cy="282250"/>
          </a:xfrm>
          <a:prstGeom prst="rect">
            <a:avLst/>
          </a:prstGeom>
        </p:spPr>
      </p:pic>
      <p:pic>
        <p:nvPicPr>
          <p:cNvPr id="37" name="Picture 18" descr="Image result for google datastudio logo">
            <a:extLst>
              <a:ext uri="{FF2B5EF4-FFF2-40B4-BE49-F238E27FC236}">
                <a16:creationId xmlns:a16="http://schemas.microsoft.com/office/drawing/2014/main" id="{35E1FF09-B60B-5E37-95E6-0B46B254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126" y="4532701"/>
            <a:ext cx="561743" cy="28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FD898E8C-5626-6BEB-5F06-7E65EE2B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451" y="5089590"/>
            <a:ext cx="558245" cy="1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 descr="https://lh4.googleusercontent.com/b8XGaypar6xQXhy6eJ-d513LhxilViJeC9hb6rkJJArJ6IAC3dwfK8JHkkPLcER1rUqHqW3k_xBdiqEdLVjhnXTChifAcKE9QQRUqXU2Ie4TP5U_rMyjcZlO_yGEHuukvrT3hSo_0xs">
            <a:extLst>
              <a:ext uri="{FF2B5EF4-FFF2-40B4-BE49-F238E27FC236}">
                <a16:creationId xmlns:a16="http://schemas.microsoft.com/office/drawing/2014/main" id="{433DDBE1-488F-2161-3EE4-3C0EEA9A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4081" y="5535278"/>
            <a:ext cx="717879" cy="1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>
            <a:extLst>
              <a:ext uri="{FF2B5EF4-FFF2-40B4-BE49-F238E27FC236}">
                <a16:creationId xmlns:a16="http://schemas.microsoft.com/office/drawing/2014/main" id="{CF9E0908-950A-9FCA-3869-66304A225F52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7555" y="5827320"/>
            <a:ext cx="732633" cy="412938"/>
          </a:xfrm>
          <a:prstGeom prst="rect">
            <a:avLst/>
          </a:prstGeom>
        </p:spPr>
      </p:pic>
      <p:pic>
        <p:nvPicPr>
          <p:cNvPr id="41" name="Picture 6" descr="tasarım, alet içeren bir resim&#10;&#10;Açıklama otomatik olarak orta güvenilirlik düzeyiyle oluşturuldu">
            <a:extLst>
              <a:ext uri="{FF2B5EF4-FFF2-40B4-BE49-F238E27FC236}">
                <a16:creationId xmlns:a16="http://schemas.microsoft.com/office/drawing/2014/main" id="{432ACF98-FA42-16DB-8493-D188980E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33739" r="7638" b="29147"/>
          <a:stretch/>
        </p:blipFill>
        <p:spPr bwMode="auto">
          <a:xfrm>
            <a:off x="3733722" y="1626224"/>
            <a:ext cx="1017166" cy="2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93CE0320-690B-727B-5F88-ACA2CA2EA62A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606" y="2091939"/>
            <a:ext cx="600236" cy="227974"/>
          </a:xfrm>
          <a:prstGeom prst="rect">
            <a:avLst/>
          </a:prstGeom>
        </p:spPr>
      </p:pic>
      <p:pic>
        <p:nvPicPr>
          <p:cNvPr id="43" name="Picture 10" descr="Campaign Manager">
            <a:extLst>
              <a:ext uri="{FF2B5EF4-FFF2-40B4-BE49-F238E27FC236}">
                <a16:creationId xmlns:a16="http://schemas.microsoft.com/office/drawing/2014/main" id="{922F2ABF-4ED3-31CB-7915-ED30D4D6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23" y="2654475"/>
            <a:ext cx="742440" cy="1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yazı tipi, grafik, logo, tasarım içeren bir resim&#10;&#10;Açıklama otomatik olarak oluşturuldu">
            <a:extLst>
              <a:ext uri="{FF2B5EF4-FFF2-40B4-BE49-F238E27FC236}">
                <a16:creationId xmlns:a16="http://schemas.microsoft.com/office/drawing/2014/main" id="{705124B6-7E44-A5C9-AA5B-E4266B6A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05" y="2974610"/>
            <a:ext cx="388350" cy="38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6">
            <a:extLst>
              <a:ext uri="{FF2B5EF4-FFF2-40B4-BE49-F238E27FC236}">
                <a16:creationId xmlns:a16="http://schemas.microsoft.com/office/drawing/2014/main" id="{67590068-E378-B1F5-7BDD-6D3C4D94FD9C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854" y="3554240"/>
            <a:ext cx="522261" cy="163858"/>
          </a:xfrm>
          <a:prstGeom prst="rect">
            <a:avLst/>
          </a:prstGeom>
        </p:spPr>
      </p:pic>
      <p:pic>
        <p:nvPicPr>
          <p:cNvPr id="46" name="Picture 8" descr="karanlık, grafik, siyah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27D05A8-FCE5-912A-E70D-C049474B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07" b="89842" l="4569" r="94162">
                        <a14:foregroundMark x1="14340" y1="41535" x2="14340" y2="41535"/>
                        <a14:foregroundMark x1="10025" y1="55305" x2="10025" y2="55305"/>
                        <a14:foregroundMark x1="7995" y1="49661" x2="4695" y2="34537"/>
                        <a14:foregroundMark x1="20558" y1="44470" x2="29188" y2="45824"/>
                        <a14:foregroundMark x1="29188" y1="45824" x2="29442" y2="71106"/>
                        <a14:foregroundMark x1="29442" y1="71106" x2="22716" y2="69752"/>
                        <a14:foregroundMark x1="22716" y1="69752" x2="22843" y2="57788"/>
                        <a14:foregroundMark x1="22843" y1="57788" x2="27030" y2="55756"/>
                        <a14:foregroundMark x1="36929" y1="56659" x2="36168" y2="56659"/>
                        <a14:foregroundMark x1="73985" y1="43115" x2="73985" y2="43115"/>
                        <a14:foregroundMark x1="94162" y1="50564" x2="94162" y2="50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0" y="3958406"/>
            <a:ext cx="388350" cy="2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yazı tipi, grafik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F23B2B07-A307-4114-1E91-D44FF6656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41" y="4491555"/>
            <a:ext cx="742440" cy="1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yazı tipi, grafik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1528CF1-DB75-459A-3D94-E66C4927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28" y="4898280"/>
            <a:ext cx="248066" cy="2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Image result for adobe analytics logo">
            <a:extLst>
              <a:ext uri="{FF2B5EF4-FFF2-40B4-BE49-F238E27FC236}">
                <a16:creationId xmlns:a16="http://schemas.microsoft.com/office/drawing/2014/main" id="{3785F399-7EAD-F8A6-5DC7-3717196D2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976" y="5414399"/>
            <a:ext cx="428099" cy="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etin kutusu 4310">
            <a:extLst>
              <a:ext uri="{FF2B5EF4-FFF2-40B4-BE49-F238E27FC236}">
                <a16:creationId xmlns:a16="http://schemas.microsoft.com/office/drawing/2014/main" id="{F4AAA209-7717-022A-D1C4-0F8CB5D4C245}"/>
              </a:ext>
            </a:extLst>
          </p:cNvPr>
          <p:cNvSpPr txBox="1"/>
          <p:nvPr/>
        </p:nvSpPr>
        <p:spPr>
          <a:xfrm>
            <a:off x="7182407" y="5425557"/>
            <a:ext cx="111899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514499">
              <a:defRPr/>
            </a:pP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Web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sitesi</a:t>
            </a: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 ve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ayrılma</a:t>
            </a: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analizi</a:t>
            </a: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 – e.com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siteleri</a:t>
            </a: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için</a:t>
            </a:r>
            <a:r>
              <a:rPr lang="en-US" sz="600" b="1" dirty="0">
                <a:solidFill>
                  <a:srgbClr val="000000"/>
                </a:solidFill>
                <a:latin typeface="Montserrat"/>
                <a:sym typeface="Arial"/>
              </a:rPr>
              <a:t> A/B </a:t>
            </a:r>
            <a:r>
              <a:rPr lang="en-US" sz="600" b="1" dirty="0" err="1">
                <a:solidFill>
                  <a:srgbClr val="000000"/>
                </a:solidFill>
                <a:latin typeface="Montserrat"/>
                <a:sym typeface="Arial"/>
              </a:rPr>
              <a:t>testleri</a:t>
            </a:r>
            <a:endParaRPr lang="en-US" sz="600" b="1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51" name="Picture 151">
            <a:extLst>
              <a:ext uri="{FF2B5EF4-FFF2-40B4-BE49-F238E27FC236}">
                <a16:creationId xmlns:a16="http://schemas.microsoft.com/office/drawing/2014/main" id="{941D39E6-AE2F-80CC-98AD-5607380E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84" y="1549052"/>
            <a:ext cx="702963" cy="3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202218BB-836C-60D6-F7C9-084D9670C43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960900" y="5861086"/>
            <a:ext cx="599322" cy="209939"/>
          </a:xfrm>
          <a:prstGeom prst="rect">
            <a:avLst/>
          </a:prstGeom>
        </p:spPr>
      </p:pic>
      <p:pic>
        <p:nvPicPr>
          <p:cNvPr id="53" name="Picture 52" descr="A logo of a company&#10;&#10;Description automatically generated">
            <a:extLst>
              <a:ext uri="{FF2B5EF4-FFF2-40B4-BE49-F238E27FC236}">
                <a16:creationId xmlns:a16="http://schemas.microsoft.com/office/drawing/2014/main" id="{8F7663E4-7704-CAA4-B9AC-2E7D8B6506F6}"/>
              </a:ext>
            </a:extLst>
          </p:cNvPr>
          <p:cNvPicPr>
            <a:picLocks noChangeAspect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6620" y="5003025"/>
            <a:ext cx="758327" cy="3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2">
            <a:extLst>
              <a:ext uri="{FF2B5EF4-FFF2-40B4-BE49-F238E27FC236}">
                <a16:creationId xmlns:a16="http://schemas.microsoft.com/office/drawing/2014/main" id="{57C0F37D-EDB7-E6D3-2EFD-83BD6090F4F9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270EAC-6AA9-E549-4DC9-2ADB571CA46E}"/>
              </a:ext>
            </a:extLst>
          </p:cNvPr>
          <p:cNvSpPr txBox="1">
            <a:spLocks/>
          </p:cNvSpPr>
          <p:nvPr/>
        </p:nvSpPr>
        <p:spPr>
          <a:xfrm>
            <a:off x="85725" y="406204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Sektörün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hızlı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büyüyen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alanı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olan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dijital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global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oyuncuların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tümünde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partnerlik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seviyesindeki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iş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ilişkileri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kurmuş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durumdayız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D2093C6-6B39-35BB-7684-6075EC8A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89724-47EF-8DFF-D60D-348D2A1EBBFF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21BBC-2437-9852-25BD-1565D0EFB9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022" y="3784181"/>
            <a:ext cx="1650140" cy="383068"/>
          </a:xfrm>
          <a:prstGeom prst="rect">
            <a:avLst/>
          </a:prstGeom>
        </p:spPr>
      </p:pic>
      <p:pic>
        <p:nvPicPr>
          <p:cNvPr id="8" name="Picture 2" descr="facebook blueprint ile ilgili gÃ¶rsel sonucu">
            <a:extLst>
              <a:ext uri="{FF2B5EF4-FFF2-40B4-BE49-F238E27FC236}">
                <a16:creationId xmlns:a16="http://schemas.microsoft.com/office/drawing/2014/main" id="{9FDC0312-58A9-881B-4AAB-31C2F149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329" y="4666358"/>
            <a:ext cx="848556" cy="7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3B24307-2A35-8D73-EB93-887B48E23A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860" y="2787015"/>
            <a:ext cx="763375" cy="782131"/>
          </a:xfrm>
          <a:prstGeom prst="rect">
            <a:avLst/>
          </a:prstGeom>
        </p:spPr>
      </p:pic>
      <p:pic>
        <p:nvPicPr>
          <p:cNvPr id="20" name="Grafik 6">
            <a:extLst>
              <a:ext uri="{FF2B5EF4-FFF2-40B4-BE49-F238E27FC236}">
                <a16:creationId xmlns:a16="http://schemas.microsoft.com/office/drawing/2014/main" id="{9B59759F-CB54-F541-4238-46FEF47E08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0940" y="3697794"/>
            <a:ext cx="886808" cy="482616"/>
          </a:xfrm>
          <a:prstGeom prst="rect">
            <a:avLst/>
          </a:prstGeom>
        </p:spPr>
      </p:pic>
      <p:pic>
        <p:nvPicPr>
          <p:cNvPr id="21" name="Resim 8">
            <a:extLst>
              <a:ext uri="{FF2B5EF4-FFF2-40B4-BE49-F238E27FC236}">
                <a16:creationId xmlns:a16="http://schemas.microsoft.com/office/drawing/2014/main" id="{CEB07E4F-A93C-81E9-0866-1860520558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173" y="3867283"/>
            <a:ext cx="1119802" cy="1119802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6E78331A-3796-1932-25E4-777EB7894F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3394" y="4314235"/>
            <a:ext cx="1270018" cy="444881"/>
          </a:xfrm>
          <a:prstGeom prst="rect">
            <a:avLst/>
          </a:prstGeom>
        </p:spPr>
      </p:pic>
      <p:pic>
        <p:nvPicPr>
          <p:cNvPr id="23" name="Picture 10" descr="IAB TR">
            <a:extLst>
              <a:ext uri="{FF2B5EF4-FFF2-40B4-BE49-F238E27FC236}">
                <a16:creationId xmlns:a16="http://schemas.microsoft.com/office/drawing/2014/main" id="{514DEDCC-883C-2EBB-9EA6-FCBEB87E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40" y="4774751"/>
            <a:ext cx="976739" cy="92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970ACE-34C8-7E00-631F-18A00169EB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7074" y="2728406"/>
            <a:ext cx="1042036" cy="102600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2CB5CF-2F1B-F01F-D308-8A98356A2948}"/>
              </a:ext>
            </a:extLst>
          </p:cNvPr>
          <p:cNvSpPr/>
          <p:nvPr/>
        </p:nvSpPr>
        <p:spPr>
          <a:xfrm>
            <a:off x="3539589" y="2615534"/>
            <a:ext cx="21907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6D080B-C4C1-648A-EB3C-4E501D61E780}"/>
              </a:ext>
            </a:extLst>
          </p:cNvPr>
          <p:cNvSpPr/>
          <p:nvPr/>
        </p:nvSpPr>
        <p:spPr>
          <a:xfrm>
            <a:off x="3539589" y="2002088"/>
            <a:ext cx="21907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MEDYA PLATFORMLARI</a:t>
            </a:r>
            <a:endParaRPr lang="en-US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C0577B-0E93-AECA-75EA-F5E9EB75EBD8}"/>
              </a:ext>
            </a:extLst>
          </p:cNvPr>
          <p:cNvSpPr/>
          <p:nvPr/>
        </p:nvSpPr>
        <p:spPr>
          <a:xfrm>
            <a:off x="6470721" y="2615534"/>
            <a:ext cx="21907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5E49C5-4BFE-6E97-7CC3-BFF08709BC40}"/>
              </a:ext>
            </a:extLst>
          </p:cNvPr>
          <p:cNvSpPr/>
          <p:nvPr/>
        </p:nvSpPr>
        <p:spPr>
          <a:xfrm>
            <a:off x="6470721" y="2002088"/>
            <a:ext cx="21907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</a:rPr>
              <a:t>TEKNOLOJİ PLATFORMLARI</a:t>
            </a:r>
            <a:endParaRPr lang="en-US" b="1" dirty="0"/>
          </a:p>
        </p:txBody>
      </p:sp>
      <p:pic>
        <p:nvPicPr>
          <p:cNvPr id="16" name="Picture 2" descr="Yandex Partner ile Web Sitenizden Para Kazanın">
            <a:extLst>
              <a:ext uri="{FF2B5EF4-FFF2-40B4-BE49-F238E27FC236}">
                <a16:creationId xmlns:a16="http://schemas.microsoft.com/office/drawing/2014/main" id="{6103B2C2-7B55-BB31-5487-D81A6AB92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15" y="4931779"/>
            <a:ext cx="1111189" cy="28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DAE0506E-75AA-C204-5B6F-F39F26E3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74" y="2808830"/>
            <a:ext cx="1126385" cy="6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82BE05F6-D9E3-0104-612F-29B07218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84" y="4121491"/>
            <a:ext cx="518226" cy="5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65ABAB-28FF-92EE-1C31-402F2D448A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69950" y="5509535"/>
            <a:ext cx="1624706" cy="4130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DE9D91-0A33-E821-23D4-7730777A6C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7860" y="5494711"/>
            <a:ext cx="2036469" cy="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7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1E639260-D03F-392E-94FB-C108406E0D7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pic>
        <p:nvPicPr>
          <p:cNvPr id="3" name="Picture 2" descr="A shelf with bottles and trophies on it&#10;&#10;Description automatically generated">
            <a:extLst>
              <a:ext uri="{FF2B5EF4-FFF2-40B4-BE49-F238E27FC236}">
                <a16:creationId xmlns:a16="http://schemas.microsoft.com/office/drawing/2014/main" id="{D5068C95-FCB5-EBB2-F04E-CE6D46A63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b="3066"/>
          <a:stretch/>
        </p:blipFill>
        <p:spPr>
          <a:xfrm>
            <a:off x="-1289834" y="1662766"/>
            <a:ext cx="14771668" cy="45815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F94E2F-1DDC-9781-9976-B1835B4F4C9C}"/>
              </a:ext>
            </a:extLst>
          </p:cNvPr>
          <p:cNvSpPr txBox="1">
            <a:spLocks/>
          </p:cNvSpPr>
          <p:nvPr/>
        </p:nvSpPr>
        <p:spPr>
          <a:xfrm>
            <a:off x="85725" y="221539"/>
            <a:ext cx="12039600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Başarılı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iş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ilişkilerinin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yanısıra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alanında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yaratıcılık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verimliliğin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ödüllendirildiği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sektörel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yarışmalarda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pek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çok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kez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farklı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ödüllendirmelere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sahip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olduk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5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rchitectural photography of glass curtain buildings">
            <a:extLst>
              <a:ext uri="{FF2B5EF4-FFF2-40B4-BE49-F238E27FC236}">
                <a16:creationId xmlns:a16="http://schemas.microsoft.com/office/drawing/2014/main" id="{A5D5AEEA-084B-4AEC-A90C-3351DDBAF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84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9325F7-2F2A-48F1-8486-4669A1CD462D}"/>
              </a:ext>
            </a:extLst>
          </p:cNvPr>
          <p:cNvSpPr/>
          <p:nvPr/>
        </p:nvSpPr>
        <p:spPr>
          <a:xfrm>
            <a:off x="0" y="-1"/>
            <a:ext cx="12192000" cy="6857990"/>
          </a:xfrm>
          <a:prstGeom prst="rect">
            <a:avLst/>
          </a:prstGeom>
          <a:solidFill>
            <a:srgbClr val="26374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2AD4B-4431-49CB-8D3E-8BA3FD584629}"/>
              </a:ext>
            </a:extLst>
          </p:cNvPr>
          <p:cNvSpPr/>
          <p:nvPr/>
        </p:nvSpPr>
        <p:spPr>
          <a:xfrm>
            <a:off x="1544320" y="944880"/>
            <a:ext cx="5110480" cy="4511040"/>
          </a:xfrm>
          <a:prstGeom prst="rect">
            <a:avLst/>
          </a:prstGeom>
          <a:noFill/>
          <a:ln w="19050">
            <a:solidFill>
              <a:srgbClr val="DBD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5DCCE-3893-4610-8335-E65824F35306}"/>
              </a:ext>
            </a:extLst>
          </p:cNvPr>
          <p:cNvSpPr txBox="1"/>
          <p:nvPr/>
        </p:nvSpPr>
        <p:spPr>
          <a:xfrm>
            <a:off x="750115" y="2256729"/>
            <a:ext cx="3057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>
              <a:defRPr sz="3200" b="1">
                <a:solidFill>
                  <a:srgbClr val="CCBFA3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  <a:endParaRPr kumimoji="0" lang="tr-TR" sz="20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B0D17-CA4F-4F44-93A5-0AB46275775A}"/>
              </a:ext>
            </a:extLst>
          </p:cNvPr>
          <p:cNvSpPr txBox="1"/>
          <p:nvPr/>
        </p:nvSpPr>
        <p:spPr>
          <a:xfrm>
            <a:off x="3571875" y="3250195"/>
            <a:ext cx="2911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BFA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Finansallar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rgbClr val="CCB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E439C-85B5-C6E2-293B-B4AFCDD4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5" y="1905000"/>
            <a:ext cx="4383248" cy="3048000"/>
          </a:xfrm>
          <a:prstGeom prst="rect">
            <a:avLst/>
          </a:prstGeom>
          <a:ln>
            <a:solidFill>
              <a:srgbClr val="CCBFA3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78F2C7-8B75-D687-FEC8-FCF332E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8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D2ECCEC7-5E51-F4FF-7021-344DA0023CAA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69F6F6-1A58-D1B6-9905-34529F2D9A83}"/>
              </a:ext>
            </a:extLst>
          </p:cNvPr>
          <p:cNvCxnSpPr>
            <a:cxnSpLocks/>
          </p:cNvCxnSpPr>
          <p:nvPr/>
        </p:nvCxnSpPr>
        <p:spPr>
          <a:xfrm>
            <a:off x="7000536" y="4507884"/>
            <a:ext cx="628989" cy="18548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35DC56-A474-54EE-7464-2C411A73DEA9}"/>
              </a:ext>
            </a:extLst>
          </p:cNvPr>
          <p:cNvSpPr txBox="1"/>
          <p:nvPr/>
        </p:nvSpPr>
        <p:spPr>
          <a:xfrm>
            <a:off x="6884002" y="4257655"/>
            <a:ext cx="63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40,4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D22AC0-EB25-2035-CB97-60A3CF9E2221}"/>
              </a:ext>
            </a:extLst>
          </p:cNvPr>
          <p:cNvCxnSpPr>
            <a:cxnSpLocks/>
          </p:cNvCxnSpPr>
          <p:nvPr/>
        </p:nvCxnSpPr>
        <p:spPr>
          <a:xfrm flipV="1">
            <a:off x="8161157" y="5380078"/>
            <a:ext cx="739955" cy="5245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846170-E834-478D-E58E-C7428F8358C1}"/>
              </a:ext>
            </a:extLst>
          </p:cNvPr>
          <p:cNvSpPr txBox="1"/>
          <p:nvPr/>
        </p:nvSpPr>
        <p:spPr>
          <a:xfrm>
            <a:off x="8112583" y="5093234"/>
            <a:ext cx="792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lang="en-US" sz="1200" dirty="0">
                <a:latin typeface="Century Gothic" panose="020B0502020202020204" pitchFamily="34" charset="0"/>
              </a:rPr>
              <a:t>6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C6FDDFE-8AA8-9D6A-7F3F-BE8954187249}"/>
              </a:ext>
            </a:extLst>
          </p:cNvPr>
          <p:cNvCxnSpPr>
            <a:cxnSpLocks/>
          </p:cNvCxnSpPr>
          <p:nvPr/>
        </p:nvCxnSpPr>
        <p:spPr>
          <a:xfrm flipV="1">
            <a:off x="9359032" y="4900539"/>
            <a:ext cx="703408" cy="17479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CDD829-5CC1-A9C5-1874-117FA872F744}"/>
              </a:ext>
            </a:extLst>
          </p:cNvPr>
          <p:cNvSpPr txBox="1"/>
          <p:nvPr/>
        </p:nvSpPr>
        <p:spPr>
          <a:xfrm>
            <a:off x="9359032" y="4693364"/>
            <a:ext cx="703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lang="en-US" sz="1200" dirty="0">
                <a:latin typeface="Century Gothic" panose="020B0502020202020204" pitchFamily="34" charset="0"/>
              </a:rPr>
              <a:t>3,8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696B94-ACC4-88B0-BFB2-EF7DB647A9F2}"/>
              </a:ext>
            </a:extLst>
          </p:cNvPr>
          <p:cNvCxnSpPr>
            <a:cxnSpLocks/>
          </p:cNvCxnSpPr>
          <p:nvPr/>
        </p:nvCxnSpPr>
        <p:spPr>
          <a:xfrm>
            <a:off x="10628089" y="3984767"/>
            <a:ext cx="739310" cy="246118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343EEE-CE1F-E092-BC8A-895A2FA8D2B5}"/>
              </a:ext>
            </a:extLst>
          </p:cNvPr>
          <p:cNvSpPr txBox="1"/>
          <p:nvPr/>
        </p:nvSpPr>
        <p:spPr>
          <a:xfrm>
            <a:off x="10725638" y="3830827"/>
            <a:ext cx="811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16,1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F609E8F-8E3D-9504-E058-C1537E70D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384180"/>
              </p:ext>
            </p:extLst>
          </p:nvPr>
        </p:nvGraphicFramePr>
        <p:xfrm>
          <a:off x="6096000" y="3681893"/>
          <a:ext cx="5610225" cy="285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0C2A16-738A-E06E-CC22-A17EE5387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270438"/>
              </p:ext>
            </p:extLst>
          </p:nvPr>
        </p:nvGraphicFramePr>
        <p:xfrm>
          <a:off x="6096000" y="659476"/>
          <a:ext cx="5610225" cy="285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Shape 196">
            <a:extLst>
              <a:ext uri="{FF2B5EF4-FFF2-40B4-BE49-F238E27FC236}">
                <a16:creationId xmlns:a16="http://schemas.microsoft.com/office/drawing/2014/main" id="{484F58AA-852B-3727-445F-08CA559FE86B}"/>
              </a:ext>
            </a:extLst>
          </p:cNvPr>
          <p:cNvSpPr/>
          <p:nvPr/>
        </p:nvSpPr>
        <p:spPr>
          <a:xfrm>
            <a:off x="212506" y="259859"/>
            <a:ext cx="6310842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Toplam</a:t>
            </a:r>
            <a:r>
              <a:rPr lang="tr-TR" sz="2400" b="1" dirty="0">
                <a:latin typeface="Century Gothic" panose="020B0502020202020204" pitchFamily="34" charset="0"/>
                <a:sym typeface="Century Gothic"/>
              </a:rPr>
              <a:t> Varlıklar – </a:t>
            </a:r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Kaynaklar</a:t>
            </a:r>
            <a:r>
              <a:rPr lang="en-US" sz="2400" b="1" dirty="0">
                <a:latin typeface="Century Gothic" panose="020B0502020202020204" pitchFamily="34" charset="0"/>
                <a:sym typeface="Century Gothic"/>
              </a:rPr>
              <a:t> (2023-2024)</a:t>
            </a:r>
            <a:endParaRPr lang="tr-TR" sz="2400" b="1" dirty="0">
              <a:latin typeface="Century Gothic" panose="020B0502020202020204" pitchFamily="34" charset="0"/>
              <a:sym typeface="Century Gothic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D8AF3B-E05C-7970-3B38-6170B1F8C6FD}"/>
              </a:ext>
            </a:extLst>
          </p:cNvPr>
          <p:cNvCxnSpPr>
            <a:cxnSpLocks/>
          </p:cNvCxnSpPr>
          <p:nvPr/>
        </p:nvCxnSpPr>
        <p:spPr>
          <a:xfrm>
            <a:off x="8727894" y="2024340"/>
            <a:ext cx="777847" cy="151323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9D28E6-46EF-8698-81A9-4AA91F9FA0C8}"/>
              </a:ext>
            </a:extLst>
          </p:cNvPr>
          <p:cNvSpPr txBox="1"/>
          <p:nvPr/>
        </p:nvSpPr>
        <p:spPr>
          <a:xfrm>
            <a:off x="8801922" y="1804788"/>
            <a:ext cx="777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lang="en-US" sz="1200" dirty="0">
                <a:latin typeface="Century Gothic" panose="020B0502020202020204" pitchFamily="34" charset="0"/>
              </a:rPr>
              <a:t>0,9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9370AE-A513-95EB-68C6-A1D75B558CE4}"/>
              </a:ext>
            </a:extLst>
          </p:cNvPr>
          <p:cNvCxnSpPr>
            <a:cxnSpLocks/>
          </p:cNvCxnSpPr>
          <p:nvPr/>
        </p:nvCxnSpPr>
        <p:spPr>
          <a:xfrm>
            <a:off x="10394440" y="1068743"/>
            <a:ext cx="782258" cy="26760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598BE8-C10B-CB45-7589-5931079242A7}"/>
              </a:ext>
            </a:extLst>
          </p:cNvPr>
          <p:cNvSpPr txBox="1"/>
          <p:nvPr/>
        </p:nvSpPr>
        <p:spPr>
          <a:xfrm>
            <a:off x="10602783" y="923433"/>
            <a:ext cx="782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lang="en-US" sz="1200" dirty="0">
                <a:latin typeface="Century Gothic" panose="020B0502020202020204" pitchFamily="34" charset="0"/>
              </a:rPr>
              <a:t>16,1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05748A9-9017-3498-C011-8E318A4BE7CD}"/>
              </a:ext>
            </a:extLst>
          </p:cNvPr>
          <p:cNvSpPr/>
          <p:nvPr/>
        </p:nvSpPr>
        <p:spPr>
          <a:xfrm>
            <a:off x="342345" y="1132830"/>
            <a:ext cx="5233958" cy="2085667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Şirketimiz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ve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bağlı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ortaklıklarının</a:t>
            </a:r>
            <a:r>
              <a:rPr lang="en-US" dirty="0">
                <a:solidFill>
                  <a:srgbClr val="26374D"/>
                </a:solidFill>
              </a:rPr>
              <a:t> 31 </a:t>
            </a:r>
            <a:r>
              <a:rPr lang="en-US" dirty="0" err="1">
                <a:solidFill>
                  <a:srgbClr val="26374D"/>
                </a:solidFill>
              </a:rPr>
              <a:t>Aralık</a:t>
            </a:r>
            <a:r>
              <a:rPr lang="en-US" dirty="0">
                <a:solidFill>
                  <a:srgbClr val="26374D"/>
                </a:solidFill>
              </a:rPr>
              <a:t> 2024 </a:t>
            </a:r>
            <a:r>
              <a:rPr lang="en-US" dirty="0" err="1">
                <a:solidFill>
                  <a:srgbClr val="26374D"/>
                </a:solidFill>
              </a:rPr>
              <a:t>tarihli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finansal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tablolarında</a:t>
            </a:r>
            <a:r>
              <a:rPr lang="en-US" dirty="0">
                <a:solidFill>
                  <a:srgbClr val="26374D"/>
                </a:solidFill>
              </a:rPr>
              <a:t> TMS 29’a </a:t>
            </a:r>
            <a:r>
              <a:rPr lang="en-US" dirty="0" err="1">
                <a:solidFill>
                  <a:srgbClr val="26374D"/>
                </a:solidFill>
              </a:rPr>
              <a:t>göre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enflasyon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düzeltmesi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yapılmıştır</a:t>
            </a:r>
            <a:r>
              <a:rPr lang="en-US" dirty="0">
                <a:solidFill>
                  <a:srgbClr val="26374D"/>
                </a:solidFill>
              </a:rPr>
              <a:t>. 31 </a:t>
            </a:r>
            <a:r>
              <a:rPr lang="en-US" dirty="0" err="1">
                <a:solidFill>
                  <a:srgbClr val="26374D"/>
                </a:solidFill>
              </a:rPr>
              <a:t>Aralık</a:t>
            </a:r>
            <a:r>
              <a:rPr lang="en-US" dirty="0">
                <a:solidFill>
                  <a:srgbClr val="26374D"/>
                </a:solidFill>
              </a:rPr>
              <a:t> 2023 </a:t>
            </a:r>
            <a:r>
              <a:rPr lang="en-US" dirty="0" err="1">
                <a:solidFill>
                  <a:srgbClr val="26374D"/>
                </a:solidFill>
              </a:rPr>
              <a:t>tarihli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konsolide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finansal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tablolar</a:t>
            </a:r>
            <a:r>
              <a:rPr lang="en-US" dirty="0">
                <a:solidFill>
                  <a:srgbClr val="26374D"/>
                </a:solidFill>
              </a:rPr>
              <a:t> da 31 </a:t>
            </a:r>
            <a:r>
              <a:rPr lang="en-US" dirty="0" err="1">
                <a:solidFill>
                  <a:srgbClr val="26374D"/>
                </a:solidFill>
              </a:rPr>
              <a:t>Aralık</a:t>
            </a:r>
            <a:r>
              <a:rPr lang="en-US" dirty="0">
                <a:solidFill>
                  <a:srgbClr val="26374D"/>
                </a:solidFill>
              </a:rPr>
              <a:t> 2024 </a:t>
            </a:r>
            <a:r>
              <a:rPr lang="en-US" dirty="0" err="1">
                <a:solidFill>
                  <a:srgbClr val="26374D"/>
                </a:solidFill>
              </a:rPr>
              <a:t>tarihi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itibarıyla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satın</a:t>
            </a:r>
            <a:r>
              <a:rPr lang="en-US" dirty="0">
                <a:solidFill>
                  <a:srgbClr val="26374D"/>
                </a:solidFill>
              </a:rPr>
              <a:t> alma </a:t>
            </a:r>
            <a:r>
              <a:rPr lang="en-US" dirty="0" err="1">
                <a:solidFill>
                  <a:srgbClr val="26374D"/>
                </a:solidFill>
              </a:rPr>
              <a:t>gücü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esasına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göre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sunulmuştur</a:t>
            </a:r>
            <a:r>
              <a:rPr lang="en-US" dirty="0">
                <a:solidFill>
                  <a:srgbClr val="26374D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6374D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E8D39C1-B186-809E-26F0-51D3EF7A8E40}"/>
              </a:ext>
            </a:extLst>
          </p:cNvPr>
          <p:cNvSpPr/>
          <p:nvPr/>
        </p:nvSpPr>
        <p:spPr>
          <a:xfrm>
            <a:off x="342345" y="4046447"/>
            <a:ext cx="5233958" cy="2085667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Şirket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özkaynakları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karlılıktaki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artışa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paralel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olarak</a:t>
            </a:r>
            <a:r>
              <a:rPr lang="en-US" dirty="0">
                <a:solidFill>
                  <a:srgbClr val="26374D"/>
                </a:solidFill>
              </a:rPr>
              <a:t>, 31.12.2024 </a:t>
            </a:r>
            <a:r>
              <a:rPr lang="en-US" dirty="0" err="1">
                <a:solidFill>
                  <a:srgbClr val="26374D"/>
                </a:solidFill>
              </a:rPr>
              <a:t>tarihinde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tr-TR" dirty="0">
                <a:solidFill>
                  <a:srgbClr val="26374D"/>
                </a:solidFill>
              </a:rPr>
              <a:t>%3,8 oranında artarak 1.198  milyon </a:t>
            </a:r>
            <a:r>
              <a:rPr lang="en-US" dirty="0" err="1">
                <a:solidFill>
                  <a:srgbClr val="26374D"/>
                </a:solidFill>
              </a:rPr>
              <a:t>ulaşmıştır</a:t>
            </a:r>
            <a:r>
              <a:rPr lang="en-US" dirty="0">
                <a:solidFill>
                  <a:srgbClr val="26374D"/>
                </a:solidFill>
              </a:rPr>
              <a:t>. </a:t>
            </a:r>
            <a:r>
              <a:rPr lang="en-US" dirty="0" err="1">
                <a:solidFill>
                  <a:srgbClr val="26374D"/>
                </a:solidFill>
              </a:rPr>
              <a:t>Şirketin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sermayesini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koruduğu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ve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borç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yapısının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sağlıklı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bir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şekilde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faaliyetlerine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devamına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elverişli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olduğu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değerlendirilmektedir</a:t>
            </a:r>
            <a:r>
              <a:rPr lang="en-US" dirty="0">
                <a:solidFill>
                  <a:srgbClr val="26374D"/>
                </a:solidFill>
              </a:rPr>
              <a:t>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2E7452-B282-E687-9E5E-8B18C0BA8F9C}"/>
              </a:ext>
            </a:extLst>
          </p:cNvPr>
          <p:cNvCxnSpPr>
            <a:cxnSpLocks/>
          </p:cNvCxnSpPr>
          <p:nvPr/>
        </p:nvCxnSpPr>
        <p:spPr>
          <a:xfrm>
            <a:off x="7039965" y="1399957"/>
            <a:ext cx="841550" cy="284576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7D457F-EE9F-F46F-89C6-492C69A5C4F8}"/>
              </a:ext>
            </a:extLst>
          </p:cNvPr>
          <p:cNvSpPr txBox="1"/>
          <p:nvPr/>
        </p:nvSpPr>
        <p:spPr>
          <a:xfrm>
            <a:off x="7199571" y="1230959"/>
            <a:ext cx="681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lang="en-US" sz="1200" dirty="0">
                <a:latin typeface="Century Gothic" panose="020B0502020202020204" pitchFamily="34" charset="0"/>
              </a:rPr>
              <a:t>21,2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44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D2ECCEC7-5E51-F4FF-7021-344DA0023CAA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0C2A16-738A-E06E-CC22-A17EE5387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287835"/>
              </p:ext>
            </p:extLst>
          </p:nvPr>
        </p:nvGraphicFramePr>
        <p:xfrm>
          <a:off x="6096000" y="659476"/>
          <a:ext cx="5610225" cy="285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Shape 196">
            <a:extLst>
              <a:ext uri="{FF2B5EF4-FFF2-40B4-BE49-F238E27FC236}">
                <a16:creationId xmlns:a16="http://schemas.microsoft.com/office/drawing/2014/main" id="{484F58AA-852B-3727-445F-08CA559FE86B}"/>
              </a:ext>
            </a:extLst>
          </p:cNvPr>
          <p:cNvSpPr/>
          <p:nvPr/>
        </p:nvSpPr>
        <p:spPr>
          <a:xfrm>
            <a:off x="212506" y="259859"/>
            <a:ext cx="6310842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Hasılat</a:t>
            </a:r>
            <a:r>
              <a:rPr lang="en-US" sz="2400" b="1" dirty="0">
                <a:latin typeface="Century Gothic" panose="020B0502020202020204" pitchFamily="34" charset="0"/>
                <a:sym typeface="Century Gothic"/>
              </a:rPr>
              <a:t> – FAVÖK (2023-2024)</a:t>
            </a:r>
            <a:endParaRPr lang="tr-TR" sz="2400" b="1" dirty="0">
              <a:latin typeface="Century Gothic" panose="020B0502020202020204" pitchFamily="34" charset="0"/>
              <a:sym typeface="Century Gothic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D8AF3B-E05C-7970-3B38-6170B1F8C6FD}"/>
              </a:ext>
            </a:extLst>
          </p:cNvPr>
          <p:cNvCxnSpPr>
            <a:cxnSpLocks/>
          </p:cNvCxnSpPr>
          <p:nvPr/>
        </p:nvCxnSpPr>
        <p:spPr>
          <a:xfrm>
            <a:off x="8744237" y="1098137"/>
            <a:ext cx="1150835" cy="27699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9D28E6-46EF-8698-81A9-4AA91F9FA0C8}"/>
              </a:ext>
            </a:extLst>
          </p:cNvPr>
          <p:cNvSpPr txBox="1"/>
          <p:nvPr/>
        </p:nvSpPr>
        <p:spPr>
          <a:xfrm>
            <a:off x="9090113" y="994331"/>
            <a:ext cx="92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- 22,1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05748A9-9017-3498-C011-8E318A4BE7CD}"/>
              </a:ext>
            </a:extLst>
          </p:cNvPr>
          <p:cNvSpPr/>
          <p:nvPr/>
        </p:nvSpPr>
        <p:spPr>
          <a:xfrm>
            <a:off x="342345" y="1132831"/>
            <a:ext cx="5016055" cy="1390914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Enflasyona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göre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düzeltilen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rakamlar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sonrası</a:t>
            </a:r>
            <a:r>
              <a:rPr lang="en-US" dirty="0">
                <a:solidFill>
                  <a:srgbClr val="26374D"/>
                </a:solidFill>
              </a:rPr>
              <a:t>,  2024 </a:t>
            </a:r>
            <a:r>
              <a:rPr lang="en-US" dirty="0" err="1">
                <a:solidFill>
                  <a:srgbClr val="26374D"/>
                </a:solidFill>
              </a:rPr>
              <a:t>yılında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hasılat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azalışı</a:t>
            </a:r>
            <a:r>
              <a:rPr lang="en-US" dirty="0">
                <a:solidFill>
                  <a:srgbClr val="26374D"/>
                </a:solidFill>
              </a:rPr>
              <a:t> %22,1 </a:t>
            </a:r>
            <a:r>
              <a:rPr lang="en-US" dirty="0" err="1">
                <a:solidFill>
                  <a:srgbClr val="26374D"/>
                </a:solidFill>
              </a:rPr>
              <a:t>oranına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ulaşmıştır</a:t>
            </a:r>
            <a:r>
              <a:rPr lang="en-US" dirty="0">
                <a:solidFill>
                  <a:srgbClr val="26374D"/>
                </a:solidFill>
              </a:rPr>
              <a:t>.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E8D39C1-B186-809E-26F0-51D3EF7A8E40}"/>
              </a:ext>
            </a:extLst>
          </p:cNvPr>
          <p:cNvSpPr/>
          <p:nvPr/>
        </p:nvSpPr>
        <p:spPr>
          <a:xfrm>
            <a:off x="342345" y="2792361"/>
            <a:ext cx="5016055" cy="3205316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Şirket’in</a:t>
            </a:r>
            <a:r>
              <a:rPr lang="en-US" dirty="0">
                <a:solidFill>
                  <a:srgbClr val="26374D"/>
                </a:solidFill>
              </a:rPr>
              <a:t> net </a:t>
            </a:r>
            <a:r>
              <a:rPr lang="en-US" dirty="0" err="1">
                <a:solidFill>
                  <a:srgbClr val="26374D"/>
                </a:solidFill>
              </a:rPr>
              <a:t>dönem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karı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ise</a:t>
            </a:r>
            <a:r>
              <a:rPr lang="en-US" dirty="0">
                <a:solidFill>
                  <a:srgbClr val="26374D"/>
                </a:solidFill>
              </a:rPr>
              <a:t> 2024 </a:t>
            </a:r>
            <a:r>
              <a:rPr lang="en-US" dirty="0" err="1">
                <a:solidFill>
                  <a:srgbClr val="26374D"/>
                </a:solidFill>
              </a:rPr>
              <a:t>yılında</a:t>
            </a:r>
            <a:r>
              <a:rPr lang="en-US" dirty="0">
                <a:solidFill>
                  <a:srgbClr val="26374D"/>
                </a:solidFill>
              </a:rPr>
              <a:t> %43,7 </a:t>
            </a:r>
            <a:r>
              <a:rPr lang="en-US" dirty="0" err="1">
                <a:solidFill>
                  <a:srgbClr val="26374D"/>
                </a:solidFill>
              </a:rPr>
              <a:t>oranında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azalarak</a:t>
            </a:r>
            <a:r>
              <a:rPr lang="en-US" dirty="0">
                <a:solidFill>
                  <a:srgbClr val="26374D"/>
                </a:solidFill>
              </a:rPr>
              <a:t> 247,6 </a:t>
            </a:r>
            <a:r>
              <a:rPr lang="en-US" dirty="0" err="1">
                <a:solidFill>
                  <a:srgbClr val="26374D"/>
                </a:solidFill>
              </a:rPr>
              <a:t>milyon</a:t>
            </a:r>
            <a:r>
              <a:rPr lang="en-US" dirty="0">
                <a:solidFill>
                  <a:srgbClr val="26374D"/>
                </a:solidFill>
              </a:rPr>
              <a:t> TL </a:t>
            </a:r>
            <a:r>
              <a:rPr lang="en-US" dirty="0" err="1">
                <a:solidFill>
                  <a:srgbClr val="26374D"/>
                </a:solidFill>
              </a:rPr>
              <a:t>olmuştur</a:t>
            </a:r>
            <a:r>
              <a:rPr lang="en-US" dirty="0">
                <a:solidFill>
                  <a:srgbClr val="26374D"/>
                </a:solidFill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Grubun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operasyonel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performansının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daha</a:t>
            </a:r>
            <a:r>
              <a:rPr lang="en-US" dirty="0">
                <a:solidFill>
                  <a:srgbClr val="26374D"/>
                </a:solidFill>
              </a:rPr>
              <a:t> iyi </a:t>
            </a:r>
            <a:r>
              <a:rPr lang="en-US" dirty="0" err="1">
                <a:solidFill>
                  <a:srgbClr val="26374D"/>
                </a:solidFill>
              </a:rPr>
              <a:t>değerlendirilmesi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için</a:t>
            </a:r>
            <a:r>
              <a:rPr lang="en-US" dirty="0">
                <a:solidFill>
                  <a:srgbClr val="26374D"/>
                </a:solidFill>
              </a:rPr>
              <a:t>, FAVÖK </a:t>
            </a:r>
            <a:r>
              <a:rPr lang="en-US" dirty="0" err="1">
                <a:solidFill>
                  <a:srgbClr val="26374D"/>
                </a:solidFill>
              </a:rPr>
              <a:t>rakamından</a:t>
            </a:r>
            <a:r>
              <a:rPr lang="en-US" dirty="0">
                <a:solidFill>
                  <a:srgbClr val="26374D"/>
                </a:solidFill>
              </a:rPr>
              <a:t> “</a:t>
            </a:r>
            <a:r>
              <a:rPr lang="en-US" dirty="0" err="1">
                <a:solidFill>
                  <a:srgbClr val="26374D"/>
                </a:solidFill>
              </a:rPr>
              <a:t>Yatırım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Amaçlı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Gayrimenkul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Değerleme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Gelirleri</a:t>
            </a:r>
            <a:r>
              <a:rPr lang="en-US" dirty="0">
                <a:solidFill>
                  <a:srgbClr val="26374D"/>
                </a:solidFill>
              </a:rPr>
              <a:t>” </a:t>
            </a:r>
            <a:r>
              <a:rPr lang="en-US" dirty="0" err="1">
                <a:solidFill>
                  <a:srgbClr val="26374D"/>
                </a:solidFill>
              </a:rPr>
              <a:t>tutarı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çıkarılarak</a:t>
            </a:r>
            <a:r>
              <a:rPr lang="en-US" dirty="0">
                <a:solidFill>
                  <a:srgbClr val="26374D"/>
                </a:solidFill>
              </a:rPr>
              <a:t> “</a:t>
            </a:r>
            <a:r>
              <a:rPr lang="en-US" dirty="0" err="1">
                <a:solidFill>
                  <a:srgbClr val="26374D"/>
                </a:solidFill>
              </a:rPr>
              <a:t>Düzeltilmiş</a:t>
            </a:r>
            <a:r>
              <a:rPr lang="en-US" dirty="0">
                <a:solidFill>
                  <a:srgbClr val="26374D"/>
                </a:solidFill>
              </a:rPr>
              <a:t> FAVÖK” </a:t>
            </a:r>
            <a:r>
              <a:rPr lang="en-US" dirty="0" err="1">
                <a:solidFill>
                  <a:srgbClr val="26374D"/>
                </a:solidFill>
              </a:rPr>
              <a:t>rakamı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hesaplanmıştır</a:t>
            </a:r>
            <a:r>
              <a:rPr lang="en-US" dirty="0">
                <a:solidFill>
                  <a:srgbClr val="26374D"/>
                </a:solidFill>
              </a:rPr>
              <a:t>. </a:t>
            </a:r>
            <a:r>
              <a:rPr lang="en-US" dirty="0" err="1">
                <a:solidFill>
                  <a:srgbClr val="26374D"/>
                </a:solidFill>
              </a:rPr>
              <a:t>Düzeltilmiş</a:t>
            </a:r>
            <a:r>
              <a:rPr lang="en-US" dirty="0">
                <a:solidFill>
                  <a:srgbClr val="26374D"/>
                </a:solidFill>
              </a:rPr>
              <a:t> FAVÖK 2024 </a:t>
            </a:r>
            <a:r>
              <a:rPr lang="en-US" dirty="0" err="1">
                <a:solidFill>
                  <a:srgbClr val="26374D"/>
                </a:solidFill>
              </a:rPr>
              <a:t>yılında</a:t>
            </a:r>
            <a:r>
              <a:rPr lang="en-US" dirty="0">
                <a:solidFill>
                  <a:srgbClr val="26374D"/>
                </a:solidFill>
              </a:rPr>
              <a:t> %3,1 </a:t>
            </a:r>
            <a:r>
              <a:rPr lang="en-US" dirty="0" err="1">
                <a:solidFill>
                  <a:srgbClr val="26374D"/>
                </a:solidFill>
              </a:rPr>
              <a:t>oranında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azalarak</a:t>
            </a:r>
            <a:r>
              <a:rPr lang="en-US" dirty="0">
                <a:solidFill>
                  <a:srgbClr val="26374D"/>
                </a:solidFill>
              </a:rPr>
              <a:t> 466,4 </a:t>
            </a:r>
            <a:r>
              <a:rPr lang="en-US" dirty="0" err="1">
                <a:solidFill>
                  <a:srgbClr val="26374D"/>
                </a:solidFill>
              </a:rPr>
              <a:t>milyon</a:t>
            </a:r>
            <a:r>
              <a:rPr lang="en-US" dirty="0">
                <a:solidFill>
                  <a:srgbClr val="26374D"/>
                </a:solidFill>
              </a:rPr>
              <a:t> TL </a:t>
            </a:r>
            <a:r>
              <a:rPr lang="en-US" dirty="0" err="1">
                <a:solidFill>
                  <a:srgbClr val="26374D"/>
                </a:solidFill>
              </a:rPr>
              <a:t>olmuştur</a:t>
            </a:r>
            <a:r>
              <a:rPr lang="en-US" dirty="0">
                <a:solidFill>
                  <a:srgbClr val="26374D"/>
                </a:solidFill>
              </a:rPr>
              <a:t>.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0ED34CE-A5BF-1EBC-CB12-CAA5BCB1B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601764"/>
              </p:ext>
            </p:extLst>
          </p:nvPr>
        </p:nvGraphicFramePr>
        <p:xfrm>
          <a:off x="6096000" y="3617594"/>
          <a:ext cx="5610225" cy="285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3B9357-AB35-906D-8DA1-A97F303CB907}"/>
              </a:ext>
            </a:extLst>
          </p:cNvPr>
          <p:cNvCxnSpPr>
            <a:cxnSpLocks/>
          </p:cNvCxnSpPr>
          <p:nvPr/>
        </p:nvCxnSpPr>
        <p:spPr>
          <a:xfrm>
            <a:off x="7057375" y="3915006"/>
            <a:ext cx="949262" cy="279949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011392F-4981-54DF-D81C-45CA0BB5A41E}"/>
              </a:ext>
            </a:extLst>
          </p:cNvPr>
          <p:cNvSpPr txBox="1"/>
          <p:nvPr/>
        </p:nvSpPr>
        <p:spPr>
          <a:xfrm>
            <a:off x="8006637" y="4110202"/>
            <a:ext cx="73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- 22,1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2AF6E2-ACD5-D94C-0FBD-FF3EDC755F43}"/>
              </a:ext>
            </a:extLst>
          </p:cNvPr>
          <p:cNvCxnSpPr>
            <a:cxnSpLocks/>
          </p:cNvCxnSpPr>
          <p:nvPr/>
        </p:nvCxnSpPr>
        <p:spPr>
          <a:xfrm>
            <a:off x="8568378" y="5035590"/>
            <a:ext cx="947484" cy="243841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F8321F4-EC4F-EC46-79A7-2B3ED37297A0}"/>
              </a:ext>
            </a:extLst>
          </p:cNvPr>
          <p:cNvSpPr txBox="1"/>
          <p:nvPr/>
        </p:nvSpPr>
        <p:spPr>
          <a:xfrm>
            <a:off x="8745723" y="479488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- 43,7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59F86E-A271-31F6-50B7-9556665BAD11}"/>
              </a:ext>
            </a:extLst>
          </p:cNvPr>
          <p:cNvCxnSpPr>
            <a:cxnSpLocks/>
          </p:cNvCxnSpPr>
          <p:nvPr/>
        </p:nvCxnSpPr>
        <p:spPr>
          <a:xfrm>
            <a:off x="10269700" y="5209644"/>
            <a:ext cx="821087" cy="13957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3E090D-0C87-A741-169A-CFC1250FA25E}"/>
              </a:ext>
            </a:extLst>
          </p:cNvPr>
          <p:cNvSpPr txBox="1"/>
          <p:nvPr/>
        </p:nvSpPr>
        <p:spPr>
          <a:xfrm>
            <a:off x="10269701" y="4839571"/>
            <a:ext cx="821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- 3,1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76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8178C78-E0EF-43EF-615D-846CFA5AE7A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8E0EB8-4E90-F41A-0F93-82D126247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01538"/>
              </p:ext>
            </p:extLst>
          </p:nvPr>
        </p:nvGraphicFramePr>
        <p:xfrm>
          <a:off x="552450" y="647700"/>
          <a:ext cx="5314948" cy="2971801"/>
        </p:xfrm>
        <a:graphic>
          <a:graphicData uri="http://schemas.openxmlformats.org/drawingml/2006/table">
            <a:tbl>
              <a:tblPr/>
              <a:tblGrid>
                <a:gridCol w="101237">
                  <a:extLst>
                    <a:ext uri="{9D8B030D-6E8A-4147-A177-3AD203B41FA5}">
                      <a16:colId xmlns:a16="http://schemas.microsoft.com/office/drawing/2014/main" val="3084053291"/>
                    </a:ext>
                  </a:extLst>
                </a:gridCol>
                <a:gridCol w="3369750">
                  <a:extLst>
                    <a:ext uri="{9D8B030D-6E8A-4147-A177-3AD203B41FA5}">
                      <a16:colId xmlns:a16="http://schemas.microsoft.com/office/drawing/2014/main" val="4157671284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2060173097"/>
                    </a:ext>
                  </a:extLst>
                </a:gridCol>
                <a:gridCol w="770125">
                  <a:extLst>
                    <a:ext uri="{9D8B030D-6E8A-4147-A177-3AD203B41FA5}">
                      <a16:colId xmlns:a16="http://schemas.microsoft.com/office/drawing/2014/main" val="417740166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203229495"/>
                    </a:ext>
                  </a:extLst>
                </a:gridCol>
                <a:gridCol w="770125">
                  <a:extLst>
                    <a:ext uri="{9D8B030D-6E8A-4147-A177-3AD203B41FA5}">
                      <a16:colId xmlns:a16="http://schemas.microsoft.com/office/drawing/2014/main" val="3726708611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1705967064"/>
                    </a:ext>
                  </a:extLst>
                </a:gridCol>
              </a:tblGrid>
              <a:tr h="20609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564921"/>
                  </a:ext>
                </a:extLst>
              </a:tr>
              <a:tr h="25485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LİKİDİTE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31.12.2024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31.12.2023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905145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Cari Oran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201122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Kısa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vadeli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yükümlülükler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Toplam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varlıklar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57,07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65,30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783158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Uzun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vadeli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yükümlülükler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Toplam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varlıklar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934078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Özkaynaklar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Toplam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varlıklar</a:t>
                      </a:r>
                      <a:r>
                        <a:rPr lang="en-US" sz="1200" b="0" i="0" u="none" strike="noStrike" dirty="0">
                          <a:solidFill>
                            <a:srgbClr val="26374D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41,09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33,24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108208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97046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FF423-A230-FDA6-D0BE-61A8368AE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053801"/>
              </p:ext>
            </p:extLst>
          </p:nvPr>
        </p:nvGraphicFramePr>
        <p:xfrm>
          <a:off x="552450" y="3828891"/>
          <a:ext cx="5314947" cy="2381409"/>
        </p:xfrm>
        <a:graphic>
          <a:graphicData uri="http://schemas.openxmlformats.org/drawingml/2006/table">
            <a:tbl>
              <a:tblPr/>
              <a:tblGrid>
                <a:gridCol w="101237">
                  <a:extLst>
                    <a:ext uri="{9D8B030D-6E8A-4147-A177-3AD203B41FA5}">
                      <a16:colId xmlns:a16="http://schemas.microsoft.com/office/drawing/2014/main" val="2114300337"/>
                    </a:ext>
                  </a:extLst>
                </a:gridCol>
                <a:gridCol w="3369749">
                  <a:extLst>
                    <a:ext uri="{9D8B030D-6E8A-4147-A177-3AD203B41FA5}">
                      <a16:colId xmlns:a16="http://schemas.microsoft.com/office/drawing/2014/main" val="1547937339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892443950"/>
                    </a:ext>
                  </a:extLst>
                </a:gridCol>
                <a:gridCol w="770125">
                  <a:extLst>
                    <a:ext uri="{9D8B030D-6E8A-4147-A177-3AD203B41FA5}">
                      <a16:colId xmlns:a16="http://schemas.microsoft.com/office/drawing/2014/main" val="1735964362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3157609983"/>
                    </a:ext>
                  </a:extLst>
                </a:gridCol>
                <a:gridCol w="770125">
                  <a:extLst>
                    <a:ext uri="{9D8B030D-6E8A-4147-A177-3AD203B41FA5}">
                      <a16:colId xmlns:a16="http://schemas.microsoft.com/office/drawing/2014/main" val="360994791"/>
                    </a:ext>
                  </a:extLst>
                </a:gridCol>
                <a:gridCol w="101237">
                  <a:extLst>
                    <a:ext uri="{9D8B030D-6E8A-4147-A177-3AD203B41FA5}">
                      <a16:colId xmlns:a16="http://schemas.microsoft.com/office/drawing/2014/main" val="2803162509"/>
                    </a:ext>
                  </a:extLst>
                </a:gridCol>
              </a:tblGrid>
              <a:tr h="20487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75127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KARLILIK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31.12.2024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333F4F"/>
                          </a:highlight>
                          <a:latin typeface="Century Gothic" panose="020B0502020202020204" pitchFamily="34" charset="0"/>
                        </a:rPr>
                        <a:t>31.12.2023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459070"/>
                  </a:ext>
                </a:extLst>
              </a:tr>
              <a:tr h="57277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Brüt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Kâr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Marjı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768031"/>
                  </a:ext>
                </a:extLst>
              </a:tr>
              <a:tr h="57277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34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333F4F"/>
                        </a:solidFill>
                        <a:effectLst/>
                        <a:highlight>
                          <a:srgbClr val="FFF2CC"/>
                        </a:highlight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6134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Dönem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Kâr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Marjı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333F4F"/>
                        </a:solidFill>
                        <a:effectLst/>
                        <a:highlight>
                          <a:srgbClr val="FFF2CC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116050"/>
                  </a:ext>
                </a:extLst>
              </a:tr>
              <a:tr h="57277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34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Düzeltilmiş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FAVÖK </a:t>
                      </a:r>
                      <a:r>
                        <a:rPr lang="en-US" sz="1200" b="0" i="0" u="none" strike="noStrike" dirty="0" err="1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Marjı</a:t>
                      </a:r>
                      <a:r>
                        <a:rPr lang="en-US" sz="1200" b="0" i="0" u="none" strike="noStrike" dirty="0">
                          <a:solidFill>
                            <a:srgbClr val="333F4F"/>
                          </a:solidFill>
                          <a:effectLst/>
                          <a:highlight>
                            <a:srgbClr val="FFF2CC"/>
                          </a:highlight>
                          <a:latin typeface="Century Gothic" panose="020B0502020202020204" pitchFamily="34" charset="0"/>
                        </a:rPr>
                        <a:t>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722437"/>
                  </a:ext>
                </a:extLst>
              </a:tr>
              <a:tr h="20487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14511"/>
                  </a:ext>
                </a:extLst>
              </a:tr>
            </a:tbl>
          </a:graphicData>
        </a:graphic>
      </p:graphicFrame>
      <p:sp>
        <p:nvSpPr>
          <p:cNvPr id="6" name="Shape 196">
            <a:extLst>
              <a:ext uri="{FF2B5EF4-FFF2-40B4-BE49-F238E27FC236}">
                <a16:creationId xmlns:a16="http://schemas.microsoft.com/office/drawing/2014/main" id="{6B74DCCC-DD79-FD3F-AD0D-537784D6FEE3}"/>
              </a:ext>
            </a:extLst>
          </p:cNvPr>
          <p:cNvSpPr/>
          <p:nvPr/>
        </p:nvSpPr>
        <p:spPr>
          <a:xfrm>
            <a:off x="212506" y="259859"/>
            <a:ext cx="6310842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Likidite</a:t>
            </a:r>
            <a:r>
              <a:rPr lang="en-US" sz="2400" b="1" dirty="0">
                <a:latin typeface="Century Gothic" panose="020B0502020202020204" pitchFamily="34" charset="0"/>
                <a:sym typeface="Century Gothic"/>
              </a:rPr>
              <a:t> – </a:t>
            </a:r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Karlılık</a:t>
            </a:r>
            <a:r>
              <a:rPr lang="en-US" sz="2400" b="1" dirty="0">
                <a:latin typeface="Century Gothic" panose="020B0502020202020204" pitchFamily="34" charset="0"/>
                <a:sym typeface="Century Gothic"/>
              </a:rPr>
              <a:t> (2023-2024)</a:t>
            </a:r>
            <a:endParaRPr lang="tr-TR" sz="2400" b="1" dirty="0">
              <a:latin typeface="Century Gothic" panose="020B0502020202020204" pitchFamily="34" charset="0"/>
              <a:sym typeface="Century Gothic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0D1B5C-A9F4-1DF6-7E4C-6A3163F6CDEB}"/>
              </a:ext>
            </a:extLst>
          </p:cNvPr>
          <p:cNvSpPr/>
          <p:nvPr/>
        </p:nvSpPr>
        <p:spPr>
          <a:xfrm>
            <a:off x="6405592" y="981383"/>
            <a:ext cx="5233958" cy="2085667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Şirket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özkaynaklarının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toplam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varlıklar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içindeki</a:t>
            </a:r>
            <a:r>
              <a:rPr lang="en-US" dirty="0">
                <a:solidFill>
                  <a:srgbClr val="26374D"/>
                </a:solidFill>
              </a:rPr>
              <a:t>  </a:t>
            </a:r>
            <a:r>
              <a:rPr lang="en-US" dirty="0" err="1">
                <a:solidFill>
                  <a:srgbClr val="26374D"/>
                </a:solidFill>
              </a:rPr>
              <a:t>oranı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karlılıktaki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artışa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paralel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olarak</a:t>
            </a:r>
            <a:r>
              <a:rPr lang="en-US" dirty="0">
                <a:solidFill>
                  <a:srgbClr val="26374D"/>
                </a:solidFill>
              </a:rPr>
              <a:t>, %41,09’a </a:t>
            </a:r>
            <a:r>
              <a:rPr lang="en-US" dirty="0" err="1">
                <a:solidFill>
                  <a:srgbClr val="26374D"/>
                </a:solidFill>
              </a:rPr>
              <a:t>yükselmiştir</a:t>
            </a:r>
            <a:r>
              <a:rPr lang="en-US" dirty="0">
                <a:solidFill>
                  <a:srgbClr val="26374D"/>
                </a:solidFill>
              </a:rPr>
              <a:t>. 31.12.2024 </a:t>
            </a:r>
            <a:r>
              <a:rPr lang="en-US" dirty="0" err="1">
                <a:solidFill>
                  <a:srgbClr val="26374D"/>
                </a:solidFill>
              </a:rPr>
              <a:t>tarihinde</a:t>
            </a:r>
            <a:r>
              <a:rPr lang="en-US" dirty="0">
                <a:solidFill>
                  <a:srgbClr val="26374D"/>
                </a:solidFill>
              </a:rPr>
              <a:t> %3,8 </a:t>
            </a:r>
            <a:r>
              <a:rPr lang="en-US" dirty="0" err="1">
                <a:solidFill>
                  <a:srgbClr val="26374D"/>
                </a:solidFill>
              </a:rPr>
              <a:t>oranında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artarak</a:t>
            </a:r>
            <a:r>
              <a:rPr lang="en-US" dirty="0">
                <a:solidFill>
                  <a:srgbClr val="26374D"/>
                </a:solidFill>
              </a:rPr>
              <a:t> 1.198,5 </a:t>
            </a:r>
            <a:r>
              <a:rPr lang="en-US" dirty="0" err="1">
                <a:solidFill>
                  <a:srgbClr val="26374D"/>
                </a:solidFill>
              </a:rPr>
              <a:t>milyon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TL’ye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ulaşmıştır</a:t>
            </a:r>
            <a:r>
              <a:rPr lang="en-US" dirty="0">
                <a:solidFill>
                  <a:srgbClr val="26374D"/>
                </a:solidFill>
              </a:rPr>
              <a:t>. </a:t>
            </a:r>
            <a:r>
              <a:rPr lang="en-US" dirty="0" err="1">
                <a:solidFill>
                  <a:srgbClr val="26374D"/>
                </a:solidFill>
              </a:rPr>
              <a:t>Şirketin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sermayesini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fazlasıyla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koruduğu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ve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borç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yapısının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sağlıklı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bir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şekilde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faaliyetlerine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devamına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elverişli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olduğu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değerlendirilmektedir</a:t>
            </a:r>
            <a:r>
              <a:rPr lang="en-US" dirty="0">
                <a:solidFill>
                  <a:srgbClr val="26374D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27B10B-7CF5-93B6-D8A0-41C17162DDE2}"/>
              </a:ext>
            </a:extLst>
          </p:cNvPr>
          <p:cNvSpPr/>
          <p:nvPr/>
        </p:nvSpPr>
        <p:spPr>
          <a:xfrm>
            <a:off x="6405592" y="3895000"/>
            <a:ext cx="5233958" cy="2085667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6374D"/>
                </a:solidFill>
              </a:rPr>
              <a:t>Brüt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kar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marjı</a:t>
            </a:r>
            <a:r>
              <a:rPr lang="en-US" dirty="0">
                <a:solidFill>
                  <a:srgbClr val="26374D"/>
                </a:solidFill>
              </a:rPr>
              <a:t> 2023 </a:t>
            </a:r>
            <a:r>
              <a:rPr lang="en-US" dirty="0" err="1">
                <a:solidFill>
                  <a:srgbClr val="26374D"/>
                </a:solidFill>
              </a:rPr>
              <a:t>yılında</a:t>
            </a:r>
            <a:r>
              <a:rPr lang="en-US" dirty="0">
                <a:solidFill>
                  <a:srgbClr val="26374D"/>
                </a:solidFill>
              </a:rPr>
              <a:t> %7,16 </a:t>
            </a:r>
            <a:r>
              <a:rPr lang="en-US" dirty="0" err="1">
                <a:solidFill>
                  <a:srgbClr val="26374D"/>
                </a:solidFill>
              </a:rPr>
              <a:t>iken</a:t>
            </a:r>
            <a:r>
              <a:rPr lang="en-US" dirty="0">
                <a:solidFill>
                  <a:srgbClr val="26374D"/>
                </a:solidFill>
              </a:rPr>
              <a:t> 2024 </a:t>
            </a:r>
            <a:r>
              <a:rPr lang="en-US" dirty="0" err="1">
                <a:solidFill>
                  <a:srgbClr val="26374D"/>
                </a:solidFill>
              </a:rPr>
              <a:t>itibariyle</a:t>
            </a:r>
            <a:r>
              <a:rPr lang="en-US" dirty="0">
                <a:solidFill>
                  <a:srgbClr val="26374D"/>
                </a:solidFill>
              </a:rPr>
              <a:t> %9,20’ye </a:t>
            </a:r>
            <a:r>
              <a:rPr lang="en-US" dirty="0" err="1">
                <a:solidFill>
                  <a:srgbClr val="26374D"/>
                </a:solidFill>
              </a:rPr>
              <a:t>yükselmiştir</a:t>
            </a:r>
            <a:r>
              <a:rPr lang="en-US" dirty="0">
                <a:solidFill>
                  <a:srgbClr val="26374D"/>
                </a:solidFill>
              </a:rPr>
              <a:t>. </a:t>
            </a:r>
            <a:r>
              <a:rPr lang="en-US" dirty="0" err="1">
                <a:solidFill>
                  <a:srgbClr val="26374D"/>
                </a:solidFill>
              </a:rPr>
              <a:t>Dönem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kar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marjı</a:t>
            </a:r>
            <a:r>
              <a:rPr lang="en-US" dirty="0">
                <a:solidFill>
                  <a:srgbClr val="26374D"/>
                </a:solidFill>
              </a:rPr>
              <a:t>  2023’te %5,97 </a:t>
            </a:r>
            <a:r>
              <a:rPr lang="en-US" dirty="0" err="1">
                <a:solidFill>
                  <a:srgbClr val="26374D"/>
                </a:solidFill>
              </a:rPr>
              <a:t>iken</a:t>
            </a:r>
            <a:r>
              <a:rPr lang="en-US" dirty="0">
                <a:solidFill>
                  <a:srgbClr val="26374D"/>
                </a:solidFill>
              </a:rPr>
              <a:t> 2024’te %4,31 </a:t>
            </a:r>
            <a:r>
              <a:rPr lang="en-US" dirty="0" err="1">
                <a:solidFill>
                  <a:srgbClr val="26374D"/>
                </a:solidFill>
              </a:rPr>
              <a:t>olarak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gerçekleşmiştir</a:t>
            </a:r>
            <a:r>
              <a:rPr lang="en-US" dirty="0">
                <a:solidFill>
                  <a:srgbClr val="26374D"/>
                </a:solidFill>
              </a:rPr>
              <a:t>. </a:t>
            </a:r>
            <a:r>
              <a:rPr lang="en-US" dirty="0" err="1">
                <a:solidFill>
                  <a:srgbClr val="26374D"/>
                </a:solidFill>
              </a:rPr>
              <a:t>Düzeltilmiş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Favök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marjı</a:t>
            </a:r>
            <a:r>
              <a:rPr lang="en-US" dirty="0">
                <a:solidFill>
                  <a:srgbClr val="26374D"/>
                </a:solidFill>
              </a:rPr>
              <a:t> da </a:t>
            </a:r>
            <a:r>
              <a:rPr lang="en-US" dirty="0" err="1">
                <a:solidFill>
                  <a:srgbClr val="26374D"/>
                </a:solidFill>
              </a:rPr>
              <a:t>aynı</a:t>
            </a:r>
            <a:r>
              <a:rPr lang="en-US" dirty="0">
                <a:solidFill>
                  <a:srgbClr val="26374D"/>
                </a:solidFill>
              </a:rPr>
              <a:t> </a:t>
            </a:r>
            <a:r>
              <a:rPr lang="en-US" dirty="0" err="1">
                <a:solidFill>
                  <a:srgbClr val="26374D"/>
                </a:solidFill>
              </a:rPr>
              <a:t>dönemde</a:t>
            </a:r>
            <a:r>
              <a:rPr lang="en-US" dirty="0">
                <a:solidFill>
                  <a:srgbClr val="26374D"/>
                </a:solidFill>
              </a:rPr>
              <a:t> %6,53’den %8,12’ye </a:t>
            </a:r>
            <a:r>
              <a:rPr lang="en-US" dirty="0" err="1">
                <a:solidFill>
                  <a:srgbClr val="26374D"/>
                </a:solidFill>
              </a:rPr>
              <a:t>artmıştır</a:t>
            </a:r>
            <a:r>
              <a:rPr lang="en-US" dirty="0">
                <a:solidFill>
                  <a:srgbClr val="26374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105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D2ECCEC7-5E51-F4FF-7021-344DA0023CAA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48379"/>
            <a:ext cx="12192000" cy="6858000"/>
          </a:xfrm>
          <a:prstGeom prst="rect">
            <a:avLst/>
          </a:prstGeom>
          <a:noFill/>
          <a:ln>
            <a:solidFill>
              <a:srgbClr val="CCBFA3"/>
            </a:solidFill>
          </a:ln>
        </p:spPr>
      </p:pic>
      <p:sp>
        <p:nvSpPr>
          <p:cNvPr id="11" name="Shape 196">
            <a:extLst>
              <a:ext uri="{FF2B5EF4-FFF2-40B4-BE49-F238E27FC236}">
                <a16:creationId xmlns:a16="http://schemas.microsoft.com/office/drawing/2014/main" id="{484F58AA-852B-3727-445F-08CA559FE86B}"/>
              </a:ext>
            </a:extLst>
          </p:cNvPr>
          <p:cNvSpPr/>
          <p:nvPr/>
        </p:nvSpPr>
        <p:spPr>
          <a:xfrm>
            <a:off x="212506" y="259859"/>
            <a:ext cx="6310842" cy="461665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  <a:sym typeface="Century Gothic"/>
              </a:rPr>
              <a:t>Hasılat</a:t>
            </a:r>
            <a:r>
              <a:rPr lang="en-US" sz="2400" b="1" dirty="0">
                <a:latin typeface="Century Gothic" panose="020B0502020202020204" pitchFamily="34" charset="0"/>
                <a:sym typeface="Century Gothic"/>
              </a:rPr>
              <a:t> – FAVÖK (2025 Q2-2024 Q2)</a:t>
            </a:r>
            <a:endParaRPr lang="tr-TR" sz="2400" b="1" dirty="0">
              <a:latin typeface="Century Gothic" panose="020B0502020202020204" pitchFamily="34" charset="0"/>
              <a:sym typeface="Century Gothic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E8D39C1-B186-809E-26F0-51D3EF7A8E40}"/>
              </a:ext>
            </a:extLst>
          </p:cNvPr>
          <p:cNvSpPr/>
          <p:nvPr/>
        </p:nvSpPr>
        <p:spPr>
          <a:xfrm>
            <a:off x="620014" y="4711848"/>
            <a:ext cx="11175746" cy="1743815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26374D"/>
                </a:solidFill>
              </a:rPr>
              <a:t>30 Haziran 2024 </a:t>
            </a:r>
            <a:r>
              <a:rPr lang="en-US" sz="1650" dirty="0" err="1">
                <a:solidFill>
                  <a:srgbClr val="26374D"/>
                </a:solidFill>
              </a:rPr>
              <a:t>tarihli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konsolide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finansal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tablolar</a:t>
            </a:r>
            <a:r>
              <a:rPr lang="en-US" sz="1650" dirty="0">
                <a:solidFill>
                  <a:srgbClr val="26374D"/>
                </a:solidFill>
              </a:rPr>
              <a:t> 30 Haziran 2025 </a:t>
            </a:r>
            <a:r>
              <a:rPr lang="en-US" sz="1650" dirty="0" err="1">
                <a:solidFill>
                  <a:srgbClr val="26374D"/>
                </a:solidFill>
              </a:rPr>
              <a:t>tarihi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itibarıyla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satın</a:t>
            </a:r>
            <a:r>
              <a:rPr lang="en-US" sz="1650" dirty="0">
                <a:solidFill>
                  <a:srgbClr val="26374D"/>
                </a:solidFill>
              </a:rPr>
              <a:t> alma </a:t>
            </a:r>
            <a:r>
              <a:rPr lang="en-US" sz="1650" dirty="0" err="1">
                <a:solidFill>
                  <a:srgbClr val="26374D"/>
                </a:solidFill>
              </a:rPr>
              <a:t>gücü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esasına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göre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sunulmuştur</a:t>
            </a:r>
            <a:r>
              <a:rPr lang="en-US" sz="1650" dirty="0">
                <a:solidFill>
                  <a:srgbClr val="26374D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26374D"/>
                </a:solidFill>
              </a:rPr>
              <a:t>2025 </a:t>
            </a:r>
            <a:r>
              <a:rPr lang="en-US" sz="1650" dirty="0" err="1">
                <a:solidFill>
                  <a:srgbClr val="26374D"/>
                </a:solidFill>
              </a:rPr>
              <a:t>ikinci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çeyreğinde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hasılat</a:t>
            </a:r>
            <a:r>
              <a:rPr lang="en-US" sz="1650" dirty="0">
                <a:solidFill>
                  <a:srgbClr val="26374D"/>
                </a:solidFill>
              </a:rPr>
              <a:t> %11,7 </a:t>
            </a:r>
            <a:r>
              <a:rPr lang="en-US" sz="1650" dirty="0" err="1">
                <a:solidFill>
                  <a:srgbClr val="26374D"/>
                </a:solidFill>
              </a:rPr>
              <a:t>düzeyinde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artarak</a:t>
            </a:r>
            <a:r>
              <a:rPr lang="en-US" sz="1650" dirty="0">
                <a:solidFill>
                  <a:srgbClr val="26374D"/>
                </a:solidFill>
              </a:rPr>
              <a:t> 4.244,5 </a:t>
            </a:r>
            <a:r>
              <a:rPr lang="en-US" sz="1650" dirty="0" err="1">
                <a:solidFill>
                  <a:srgbClr val="26374D"/>
                </a:solidFill>
              </a:rPr>
              <a:t>milyon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TL’ye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yükselmiş</a:t>
            </a:r>
            <a:r>
              <a:rPr lang="en-US" sz="1650" dirty="0">
                <a:solidFill>
                  <a:srgbClr val="26374D"/>
                </a:solidFill>
              </a:rPr>
              <a:t>, </a:t>
            </a:r>
            <a:r>
              <a:rPr lang="en-US" sz="1650" dirty="0" err="1">
                <a:solidFill>
                  <a:srgbClr val="26374D"/>
                </a:solidFill>
              </a:rPr>
              <a:t>brüt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kar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ise</a:t>
            </a:r>
            <a:r>
              <a:rPr lang="en-US" sz="1650" dirty="0">
                <a:solidFill>
                  <a:srgbClr val="26374D"/>
                </a:solidFill>
              </a:rPr>
              <a:t> %18,5 </a:t>
            </a:r>
            <a:r>
              <a:rPr lang="en-US" sz="1650" dirty="0" err="1">
                <a:solidFill>
                  <a:srgbClr val="26374D"/>
                </a:solidFill>
              </a:rPr>
              <a:t>oranında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azalmıştır</a:t>
            </a:r>
            <a:r>
              <a:rPr lang="en-US" sz="1650" dirty="0">
                <a:solidFill>
                  <a:srgbClr val="26374D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50" dirty="0" err="1">
                <a:solidFill>
                  <a:srgbClr val="26374D"/>
                </a:solidFill>
              </a:rPr>
              <a:t>Şirket’in</a:t>
            </a:r>
            <a:r>
              <a:rPr lang="en-US" sz="1650" dirty="0">
                <a:solidFill>
                  <a:srgbClr val="26374D"/>
                </a:solidFill>
              </a:rPr>
              <a:t> net </a:t>
            </a:r>
            <a:r>
              <a:rPr lang="en-US" sz="1650" dirty="0" err="1">
                <a:solidFill>
                  <a:srgbClr val="26374D"/>
                </a:solidFill>
              </a:rPr>
              <a:t>dönem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karı</a:t>
            </a:r>
            <a:r>
              <a:rPr lang="en-US" sz="1650" dirty="0">
                <a:solidFill>
                  <a:srgbClr val="26374D"/>
                </a:solidFill>
              </a:rPr>
              <a:t> %26,6 </a:t>
            </a:r>
            <a:r>
              <a:rPr lang="en-US" sz="1650" dirty="0" err="1">
                <a:solidFill>
                  <a:srgbClr val="26374D"/>
                </a:solidFill>
              </a:rPr>
              <a:t>oranında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azalarak</a:t>
            </a:r>
            <a:r>
              <a:rPr lang="en-US" sz="1650" dirty="0">
                <a:solidFill>
                  <a:srgbClr val="26374D"/>
                </a:solidFill>
              </a:rPr>
              <a:t> 219,5 </a:t>
            </a:r>
            <a:r>
              <a:rPr lang="en-US" sz="1650" dirty="0" err="1">
                <a:solidFill>
                  <a:srgbClr val="26374D"/>
                </a:solidFill>
              </a:rPr>
              <a:t>milyon</a:t>
            </a:r>
            <a:r>
              <a:rPr lang="en-US" sz="1650" dirty="0">
                <a:solidFill>
                  <a:srgbClr val="26374D"/>
                </a:solidFill>
              </a:rPr>
              <a:t> TL </a:t>
            </a:r>
            <a:r>
              <a:rPr lang="en-US" sz="1650" dirty="0" err="1">
                <a:solidFill>
                  <a:srgbClr val="26374D"/>
                </a:solidFill>
              </a:rPr>
              <a:t>olmuştur</a:t>
            </a:r>
            <a:r>
              <a:rPr lang="en-US" sz="1650" dirty="0">
                <a:solidFill>
                  <a:srgbClr val="26374D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26374D"/>
                </a:solidFill>
              </a:rPr>
              <a:t>FAVÖK </a:t>
            </a:r>
            <a:r>
              <a:rPr lang="en-US" sz="1650" dirty="0" err="1">
                <a:solidFill>
                  <a:srgbClr val="26374D"/>
                </a:solidFill>
              </a:rPr>
              <a:t>rakamından</a:t>
            </a:r>
            <a:r>
              <a:rPr lang="en-US" sz="1650" dirty="0">
                <a:solidFill>
                  <a:srgbClr val="26374D"/>
                </a:solidFill>
              </a:rPr>
              <a:t> “</a:t>
            </a:r>
            <a:r>
              <a:rPr lang="en-US" sz="1650" dirty="0" err="1">
                <a:solidFill>
                  <a:srgbClr val="26374D"/>
                </a:solidFill>
              </a:rPr>
              <a:t>Yatırım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Amaçlı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Gayrimenkul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Değerleme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Gelirleri</a:t>
            </a:r>
            <a:r>
              <a:rPr lang="en-US" sz="1650" dirty="0">
                <a:solidFill>
                  <a:srgbClr val="26374D"/>
                </a:solidFill>
              </a:rPr>
              <a:t>” </a:t>
            </a:r>
            <a:r>
              <a:rPr lang="en-US" sz="1650" dirty="0" err="1">
                <a:solidFill>
                  <a:srgbClr val="26374D"/>
                </a:solidFill>
              </a:rPr>
              <a:t>tutarı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çıkarılarak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hesaplanan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Düzeltilmiş</a:t>
            </a:r>
            <a:r>
              <a:rPr lang="en-US" sz="1650" dirty="0">
                <a:solidFill>
                  <a:srgbClr val="26374D"/>
                </a:solidFill>
              </a:rPr>
              <a:t> FAVÖK 2024 </a:t>
            </a:r>
            <a:r>
              <a:rPr lang="en-US" sz="1650" dirty="0" err="1">
                <a:solidFill>
                  <a:srgbClr val="26374D"/>
                </a:solidFill>
              </a:rPr>
              <a:t>yılı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ikinci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çeyrekte</a:t>
            </a:r>
            <a:r>
              <a:rPr lang="en-US" sz="1650" dirty="0">
                <a:solidFill>
                  <a:srgbClr val="26374D"/>
                </a:solidFill>
              </a:rPr>
              <a:t> 398,4 </a:t>
            </a:r>
            <a:r>
              <a:rPr lang="en-US" sz="1650" dirty="0" err="1">
                <a:solidFill>
                  <a:srgbClr val="26374D"/>
                </a:solidFill>
              </a:rPr>
              <a:t>milyon</a:t>
            </a:r>
            <a:r>
              <a:rPr lang="en-US" sz="1650" dirty="0">
                <a:solidFill>
                  <a:srgbClr val="26374D"/>
                </a:solidFill>
              </a:rPr>
              <a:t> TL </a:t>
            </a:r>
            <a:r>
              <a:rPr lang="en-US" sz="1650" dirty="0" err="1">
                <a:solidFill>
                  <a:srgbClr val="26374D"/>
                </a:solidFill>
              </a:rPr>
              <a:t>iken</a:t>
            </a:r>
            <a:r>
              <a:rPr lang="en-US" sz="1650" dirty="0">
                <a:solidFill>
                  <a:srgbClr val="26374D"/>
                </a:solidFill>
              </a:rPr>
              <a:t> %11,7 </a:t>
            </a:r>
            <a:r>
              <a:rPr lang="en-US" sz="1650" dirty="0" err="1">
                <a:solidFill>
                  <a:srgbClr val="26374D"/>
                </a:solidFill>
              </a:rPr>
              <a:t>oranında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azalarak</a:t>
            </a:r>
            <a:r>
              <a:rPr lang="en-US" sz="1650" dirty="0">
                <a:solidFill>
                  <a:srgbClr val="26374D"/>
                </a:solidFill>
              </a:rPr>
              <a:t> 351,7 </a:t>
            </a:r>
            <a:r>
              <a:rPr lang="en-US" sz="1650" dirty="0" err="1">
                <a:solidFill>
                  <a:srgbClr val="26374D"/>
                </a:solidFill>
              </a:rPr>
              <a:t>milyon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TL’ye</a:t>
            </a:r>
            <a:r>
              <a:rPr lang="en-US" sz="1650" dirty="0">
                <a:solidFill>
                  <a:srgbClr val="26374D"/>
                </a:solidFill>
              </a:rPr>
              <a:t> </a:t>
            </a:r>
            <a:r>
              <a:rPr lang="en-US" sz="1650" dirty="0" err="1">
                <a:solidFill>
                  <a:srgbClr val="26374D"/>
                </a:solidFill>
              </a:rPr>
              <a:t>düşmüştür</a:t>
            </a:r>
            <a:r>
              <a:rPr lang="en-US" sz="1650" dirty="0">
                <a:solidFill>
                  <a:srgbClr val="26374D"/>
                </a:solidFill>
              </a:rPr>
              <a:t>. </a:t>
            </a:r>
            <a:r>
              <a:rPr lang="en-US" sz="1650" dirty="0" err="1">
                <a:solidFill>
                  <a:srgbClr val="26374D"/>
                </a:solidFill>
              </a:rPr>
              <a:t>Düzeltilmiş</a:t>
            </a:r>
            <a:r>
              <a:rPr lang="en-US" sz="1650" dirty="0">
                <a:solidFill>
                  <a:srgbClr val="26374D"/>
                </a:solidFill>
              </a:rPr>
              <a:t> FAVÖK </a:t>
            </a:r>
            <a:r>
              <a:rPr lang="en-US" sz="1650" dirty="0" err="1">
                <a:solidFill>
                  <a:srgbClr val="26374D"/>
                </a:solidFill>
              </a:rPr>
              <a:t>marjı</a:t>
            </a:r>
            <a:r>
              <a:rPr lang="en-US" sz="1650" dirty="0">
                <a:solidFill>
                  <a:srgbClr val="26374D"/>
                </a:solidFill>
              </a:rPr>
              <a:t> da %10,49’dan %8,29’a </a:t>
            </a:r>
            <a:r>
              <a:rPr lang="en-US" sz="1650" dirty="0" err="1">
                <a:solidFill>
                  <a:srgbClr val="26374D"/>
                </a:solidFill>
              </a:rPr>
              <a:t>düşmüştür</a:t>
            </a:r>
            <a:r>
              <a:rPr lang="en-US" sz="1650" dirty="0">
                <a:solidFill>
                  <a:srgbClr val="26374D"/>
                </a:solidFill>
              </a:rPr>
              <a:t>.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3C9B660-CCF0-DCAF-5C3D-AFD434351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57324"/>
              </p:ext>
            </p:extLst>
          </p:nvPr>
        </p:nvGraphicFramePr>
        <p:xfrm>
          <a:off x="865239" y="1119930"/>
          <a:ext cx="9733935" cy="3383246"/>
        </p:xfrm>
        <a:graphic>
          <a:graphicData uri="http://schemas.openxmlformats.org/drawingml/2006/table">
            <a:tbl>
              <a:tblPr/>
              <a:tblGrid>
                <a:gridCol w="4225629">
                  <a:extLst>
                    <a:ext uri="{9D8B030D-6E8A-4147-A177-3AD203B41FA5}">
                      <a16:colId xmlns:a16="http://schemas.microsoft.com/office/drawing/2014/main" val="4250125487"/>
                    </a:ext>
                  </a:extLst>
                </a:gridCol>
                <a:gridCol w="2061074">
                  <a:extLst>
                    <a:ext uri="{9D8B030D-6E8A-4147-A177-3AD203B41FA5}">
                      <a16:colId xmlns:a16="http://schemas.microsoft.com/office/drawing/2014/main" val="2200772852"/>
                    </a:ext>
                  </a:extLst>
                </a:gridCol>
                <a:gridCol w="1867644">
                  <a:extLst>
                    <a:ext uri="{9D8B030D-6E8A-4147-A177-3AD203B41FA5}">
                      <a16:colId xmlns:a16="http://schemas.microsoft.com/office/drawing/2014/main" val="2772231420"/>
                    </a:ext>
                  </a:extLst>
                </a:gridCol>
                <a:gridCol w="1579588">
                  <a:extLst>
                    <a:ext uri="{9D8B030D-6E8A-4147-A177-3AD203B41FA5}">
                      <a16:colId xmlns:a16="http://schemas.microsoft.com/office/drawing/2014/main" val="4127341023"/>
                    </a:ext>
                  </a:extLst>
                </a:gridCol>
              </a:tblGrid>
              <a:tr h="8292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 ÖZET GELİR TABLOSU (TL)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51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Sınırlı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Denetimden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Geçmiş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           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30.06.2025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51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Sınırlı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Denetimden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Geçmiş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            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30.06.2024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51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35163"/>
                          </a:highlight>
                          <a:latin typeface="Century Gothic" panose="020B0502020202020204" pitchFamily="34" charset="0"/>
                        </a:rPr>
                        <a:t>ARTIŞ/AZALIŞ                2025 Q2-2024 Q2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51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57819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Hasilat</a:t>
                      </a:r>
                      <a:endParaRPr lang="en-US" sz="1200" b="0" i="0" u="none" strike="noStrike" kern="1200" dirty="0">
                        <a:solidFill>
                          <a:srgbClr val="26374D"/>
                        </a:solidFill>
                        <a:effectLst/>
                        <a:highlight>
                          <a:srgbClr val="CCBFA3"/>
                        </a:highligh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4.244.521.379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3.798.523.909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290589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Brüt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Kar/Zarar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331.579.148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407.085.881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-18,5%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639789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Esas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Faaliyet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Kari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304.432.390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378.210.601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-19,5%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701140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Finansman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Gideri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Geliri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Öncesi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Faaliyet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K/Z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332.376.836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439.287.248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-24,3%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934488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Sürdürülen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Faaliyet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Vergi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Öncesi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Dönem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K/Z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331.634.819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391.659.555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-15,3%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981248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Dönem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Net Kar/</a:t>
                      </a:r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Zararı</a:t>
                      </a:r>
                      <a:endParaRPr lang="en-US" sz="1200" b="0" i="0" u="none" strike="noStrike" kern="1200" dirty="0">
                        <a:solidFill>
                          <a:srgbClr val="26374D"/>
                        </a:solidFill>
                        <a:effectLst/>
                        <a:highlight>
                          <a:srgbClr val="CCBFA3"/>
                        </a:highligh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219.564.333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299.217.253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-26,6%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180896"/>
                  </a:ext>
                </a:extLst>
              </a:tr>
              <a:tr h="364860">
                <a:tc>
                  <a:txBody>
                    <a:bodyPr/>
                    <a:lstStyle/>
                    <a:p>
                      <a:pPr marL="0" algn="l" defTabSz="613489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Düzeltilmiş</a:t>
                      </a:r>
                      <a:r>
                        <a:rPr lang="en-US" sz="1200" b="0" i="0" u="none" strike="noStrike" kern="1200" dirty="0">
                          <a:solidFill>
                            <a:srgbClr val="26374D"/>
                          </a:solidFill>
                          <a:effectLst/>
                          <a:highlight>
                            <a:srgbClr val="CCBFA3"/>
                          </a:highlight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FAVÖK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F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351.720.368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398.462.713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-11,7%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390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24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B8F30B7-55C5-240E-696A-C3774A8B0889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D914D-C83F-BB88-4F6E-F169F4C7C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22947"/>
          <a:stretch/>
        </p:blipFill>
        <p:spPr>
          <a:xfrm>
            <a:off x="9525" y="2296799"/>
            <a:ext cx="12192000" cy="45541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A4143D-0B1A-9546-8C3E-B0CEE12EFB6B}"/>
              </a:ext>
            </a:extLst>
          </p:cNvPr>
          <p:cNvSpPr txBox="1">
            <a:spLocks/>
          </p:cNvSpPr>
          <p:nvPr/>
        </p:nvSpPr>
        <p:spPr>
          <a:xfrm>
            <a:off x="76200" y="52233"/>
            <a:ext cx="12039600" cy="23083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endParaRPr lang="en-US" sz="360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ekonominin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itici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gücü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olan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</a:t>
            </a:r>
            <a:r>
              <a:rPr lang="en-US" sz="3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lang="en-US" sz="3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3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yatırımı</a:t>
            </a:r>
            <a:r>
              <a:rPr lang="en-US" sz="3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verimliliğine</a:t>
            </a:r>
            <a:r>
              <a:rPr lang="en-US" sz="36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odaklı</a:t>
            </a:r>
            <a:endParaRPr lang="en-US" sz="3600" b="1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bir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ajanslar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60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grubudur</a:t>
            </a:r>
            <a:r>
              <a:rPr lang="en-US" sz="360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endParaRPr lang="tr-TR" sz="360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111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C86FC3C5-A8A1-5DD0-FE6C-FEA933D8231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141C124-2906-8168-2BF9-127478E05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138418"/>
            <a:ext cx="4248150" cy="25174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639A08-EA0F-B72B-B11A-6122B4B66DF2}"/>
              </a:ext>
            </a:extLst>
          </p:cNvPr>
          <p:cNvSpPr txBox="1">
            <a:spLocks/>
          </p:cNvSpPr>
          <p:nvPr/>
        </p:nvSpPr>
        <p:spPr>
          <a:xfrm>
            <a:off x="6096000" y="3423614"/>
            <a:ext cx="6419850" cy="27299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Yatırımcı İlişkileri </a:t>
            </a:r>
            <a:r>
              <a:rPr lang="en-US" sz="1600" b="1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endParaRPr lang="en-US" sz="1600" b="1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T: + 90 212 708 23 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M: 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yatirimci.iliskileri@pciletisimmedya.com</a:t>
            </a:r>
            <a:endParaRPr lang="en-US" sz="16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    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taliye.yesilurdu@pplcomms.com</a:t>
            </a:r>
            <a:endParaRPr lang="en-US" sz="16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W: 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www.pciletisimmedya.com</a:t>
            </a:r>
            <a:endParaRPr lang="en-US" sz="16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5000"/>
              </a:lnSpc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A: </a:t>
            </a: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Barbaros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Bulvarı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Morbasan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Sokak, </a:t>
            </a: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Koza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Merkezi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5000"/>
              </a:lnSpc>
            </a:pP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C Blok Kat  8-9-10</a:t>
            </a:r>
          </a:p>
          <a:p>
            <a:pPr>
              <a:lnSpc>
                <a:spcPct val="105000"/>
              </a:lnSpc>
            </a:pPr>
            <a:r>
              <a:rPr lang="en-US" sz="1600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Balmumcu</a:t>
            </a:r>
            <a:r>
              <a:rPr lang="en-US" sz="1600" spc="93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Besiktas, ISTANBUL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900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9E420E-F286-5434-417C-6199A7C0F4D0}"/>
              </a:ext>
            </a:extLst>
          </p:cNvPr>
          <p:cNvSpPr txBox="1">
            <a:spLocks/>
          </p:cNvSpPr>
          <p:nvPr/>
        </p:nvSpPr>
        <p:spPr>
          <a:xfrm>
            <a:off x="6233651" y="2130567"/>
            <a:ext cx="520587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spc="93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Teşekkürler</a:t>
            </a:r>
            <a:endParaRPr lang="tr-TR" sz="3600" b="1" spc="93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9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4D9DA12-436F-13CB-B226-B0923EB9F40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25" y="7938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270EAC-6AA9-E549-4DC9-2ADB571CA46E}"/>
              </a:ext>
            </a:extLst>
          </p:cNvPr>
          <p:cNvSpPr txBox="1">
            <a:spLocks/>
          </p:cNvSpPr>
          <p:nvPr/>
        </p:nvSpPr>
        <p:spPr>
          <a:xfrm>
            <a:off x="85725" y="221539"/>
            <a:ext cx="12039600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günümüzde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oldukça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kompleks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bir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yapıya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ulaşan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pazarlama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iletişimi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sürecinin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kritik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aşaması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olarak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görülen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planlama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satınalma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alanında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uzmanlaşmış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hizmetler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sunuyor</a:t>
            </a: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D2093C6-6B39-35BB-7684-6075EC8A2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8FA976-F91D-84D6-398C-2A0E9393B5D6}"/>
              </a:ext>
            </a:extLst>
          </p:cNvPr>
          <p:cNvSpPr/>
          <p:nvPr/>
        </p:nvSpPr>
        <p:spPr>
          <a:xfrm>
            <a:off x="904875" y="2543176"/>
            <a:ext cx="21907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Ürün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hizmetlerini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tüketicileri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buluşturmak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için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iletişim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faaliyetlerine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ihtiyaç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duyar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6341E5-50EB-7C00-120A-A142E75A1955}"/>
              </a:ext>
            </a:extLst>
          </p:cNvPr>
          <p:cNvSpPr/>
          <p:nvPr/>
        </p:nvSpPr>
        <p:spPr>
          <a:xfrm>
            <a:off x="904875" y="1929730"/>
            <a:ext cx="21907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MARKA</a:t>
            </a:r>
            <a:endParaRPr lang="en-US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2E8DE7-E5D7-F8B2-47FA-3D92B482C5C5}"/>
              </a:ext>
            </a:extLst>
          </p:cNvPr>
          <p:cNvSpPr/>
          <p:nvPr/>
        </p:nvSpPr>
        <p:spPr>
          <a:xfrm>
            <a:off x="3646488" y="2543176"/>
            <a:ext cx="2190750" cy="3366814"/>
          </a:xfrm>
          <a:prstGeom prst="roundRect">
            <a:avLst>
              <a:gd name="adj" fmla="val 3624"/>
            </a:avLst>
          </a:prstGeom>
          <a:solidFill>
            <a:srgbClr val="26374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Markanın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hedef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tüketici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tarafından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fark ve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tercih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edilmesi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rolünü</a:t>
            </a:r>
            <a:r>
              <a:rPr lang="en-US" dirty="0">
                <a:solidFill>
                  <a:srgbClr val="CCBFA3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CCBFA3"/>
                </a:solidFill>
                <a:latin typeface="Century Gothic" panose="020B0502020202020204" pitchFamily="34" charset="0"/>
              </a:rPr>
              <a:t>üstlenir</a:t>
            </a:r>
            <a:endParaRPr lang="en-US" dirty="0">
              <a:solidFill>
                <a:srgbClr val="CCBFA3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E5365B-A7CB-1E48-734E-ADCF773EF3C2}"/>
              </a:ext>
            </a:extLst>
          </p:cNvPr>
          <p:cNvSpPr/>
          <p:nvPr/>
        </p:nvSpPr>
        <p:spPr>
          <a:xfrm>
            <a:off x="3646488" y="1929730"/>
            <a:ext cx="2190750" cy="480096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 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EEF41F-DEEE-3E56-DFFC-F746731D35BA}"/>
              </a:ext>
            </a:extLst>
          </p:cNvPr>
          <p:cNvSpPr/>
          <p:nvPr/>
        </p:nvSpPr>
        <p:spPr>
          <a:xfrm>
            <a:off x="6388101" y="2543176"/>
            <a:ext cx="2190750" cy="3366814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Ürün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hizmet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ilgili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mesajının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hedef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kitleye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planlama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anlamında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etkinlik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ve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satınalma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anlamında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verimlilik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esasında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iletilmesi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için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kritik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rol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oynar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249F5C-386A-7F6E-4673-FE92B6CE4BAC}"/>
              </a:ext>
            </a:extLst>
          </p:cNvPr>
          <p:cNvSpPr/>
          <p:nvPr/>
        </p:nvSpPr>
        <p:spPr>
          <a:xfrm>
            <a:off x="6388101" y="1929730"/>
            <a:ext cx="2190750" cy="480096"/>
          </a:xfrm>
          <a:prstGeom prst="roundRect">
            <a:avLst/>
          </a:prstGeom>
          <a:solidFill>
            <a:srgbClr val="43516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endParaRPr lang="en-US" b="1" dirty="0">
              <a:solidFill>
                <a:srgbClr val="CCBFA3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6E8A78-4EC1-0897-EFA5-8C671F1EC7E3}"/>
              </a:ext>
            </a:extLst>
          </p:cNvPr>
          <p:cNvSpPr/>
          <p:nvPr/>
        </p:nvSpPr>
        <p:spPr>
          <a:xfrm>
            <a:off x="9129713" y="2543176"/>
            <a:ext cx="2190750" cy="3366814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kanalları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kendisine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ulaşan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mesaj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ile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tüketici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yolculuğundaki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farkındalık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-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değerlendirme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-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satınalma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-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sadakat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aşamalarından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err="1">
                <a:solidFill>
                  <a:srgbClr val="26374D"/>
                </a:solidFill>
                <a:latin typeface="Century Gothic" panose="020B0502020202020204" pitchFamily="34" charset="0"/>
              </a:rPr>
              <a:t>geçer</a:t>
            </a:r>
            <a:r>
              <a:rPr lang="en-US">
                <a:solidFill>
                  <a:srgbClr val="26374D"/>
                </a:solidFill>
                <a:latin typeface="Century Gothic" panose="020B0502020202020204" pitchFamily="34" charset="0"/>
              </a:rPr>
              <a:t>  </a:t>
            </a:r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3E91FB-1ACD-B9E8-EE39-4A46ABB929B3}"/>
              </a:ext>
            </a:extLst>
          </p:cNvPr>
          <p:cNvSpPr/>
          <p:nvPr/>
        </p:nvSpPr>
        <p:spPr>
          <a:xfrm>
            <a:off x="9129713" y="1929730"/>
            <a:ext cx="2190750" cy="4800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TÜKETİCİ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89724-47EF-8DFF-D60D-348D2A1EBBFF}"/>
              </a:ext>
            </a:extLst>
          </p:cNvPr>
          <p:cNvSpPr txBox="1"/>
          <p:nvPr/>
        </p:nvSpPr>
        <p:spPr>
          <a:xfrm>
            <a:off x="85725" y="6424956"/>
            <a:ext cx="2562225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/>
              <a:t>pciletisimmedya.com</a:t>
            </a:r>
          </a:p>
        </p:txBody>
      </p:sp>
    </p:spTree>
    <p:extLst>
      <p:ext uri="{BB962C8B-B14F-4D97-AF65-F5344CB8AC3E}">
        <p14:creationId xmlns:p14="http://schemas.microsoft.com/office/powerpoint/2010/main" val="152479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F429-95F6-8208-9141-7B7D6D29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AD3CD09-9F58-AAE5-3226-483C64DF58E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623FA5-8ACD-0129-D98A-BDB442ACFD4B}"/>
              </a:ext>
            </a:extLst>
          </p:cNvPr>
          <p:cNvSpPr txBox="1">
            <a:spLocks/>
          </p:cNvSpPr>
          <p:nvPr/>
        </p:nvSpPr>
        <p:spPr>
          <a:xfrm>
            <a:off x="432619" y="1734716"/>
            <a:ext cx="11356258" cy="37968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Medya Planlama Hizmetleri 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Reklamların Yayımlanacağı Tüm Mecraları Müşteriler için Planlama, Rezerve Etme ve Satın Alma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Reklam Yeri Satın Alma 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Üçüncü Kişilere Reklam Yeri Satılması 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Televizyon Programlarının Alım Satımı 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İçerik İş Birlikleri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06AD63-FCE5-7B0B-EFF0-DDA505FDDDD6}"/>
              </a:ext>
            </a:extLst>
          </p:cNvPr>
          <p:cNvSpPr/>
          <p:nvPr/>
        </p:nvSpPr>
        <p:spPr>
          <a:xfrm>
            <a:off x="648929" y="398472"/>
            <a:ext cx="9842091" cy="855922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 PLANLAMA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SATINALMA</a:t>
            </a:r>
          </a:p>
          <a:p>
            <a:pPr algn="ctr"/>
            <a:r>
              <a:rPr lang="en-US" sz="1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236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FD855-920E-10B4-EA48-75E38BB9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69726BCB-E91B-B4DD-FF96-51332C32695D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F147BC-B5C1-2AC9-D0CC-08A5511D79CD}"/>
              </a:ext>
            </a:extLst>
          </p:cNvPr>
          <p:cNvSpPr txBox="1">
            <a:spLocks/>
          </p:cNvSpPr>
          <p:nvPr/>
        </p:nvSpPr>
        <p:spPr>
          <a:xfrm>
            <a:off x="362606" y="1480618"/>
            <a:ext cx="11662245" cy="42185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Medya planlama ve satın alma, verilmek istenen mesajın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 düşük kişi başı maliyet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ile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doğru zaman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ve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doğru yerde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ulaşılması istenen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hedef kitleye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eriştirilebilmesine olanak sağlayan bir dizi karar alma sürecidir.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Medya planlama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doğru iletişim araçlarını etkin yatırım seviyeleri ile kullanarak hedef kitleye en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etkili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ve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verimli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biçimde ulaşılmasını sağlarken, iletişim ve pazarlama bütçelerinin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israfını engellemeyi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hedefler ve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markaların büyümesine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katkı sağlar.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Medya satın alma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tarafında ise yapılan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analiz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ve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stratejik planlamalar 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sonucunda markanın yer almak istediği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mecralara girebilmesi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ve daha önemlisi </a:t>
            </a:r>
            <a:r>
              <a:rPr lang="tr-T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 iyi fiyatla</a:t>
            </a:r>
            <a:r>
              <a:rPr lang="tr-TR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anlaşma yapabilmesi sağlanır.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29E171-E8DD-E71C-0A15-5E8C9E50C9E1}"/>
              </a:ext>
            </a:extLst>
          </p:cNvPr>
          <p:cNvSpPr/>
          <p:nvPr/>
        </p:nvSpPr>
        <p:spPr>
          <a:xfrm>
            <a:off x="747675" y="232589"/>
            <a:ext cx="10785987" cy="855922"/>
          </a:xfrm>
          <a:prstGeom prst="roundRect">
            <a:avLst/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 PLANLAMA </a:t>
            </a:r>
            <a:r>
              <a:rPr lang="en-US" sz="32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lang="en-US" sz="32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SATINALMA</a:t>
            </a:r>
          </a:p>
          <a:p>
            <a:pPr algn="ctr"/>
            <a:r>
              <a:rPr lang="en-US" sz="18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883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0C35270-8BFD-BD3E-22FB-1F29273B196C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EB9AD4-7193-4A5C-8765-799C929DB95A}"/>
              </a:ext>
            </a:extLst>
          </p:cNvPr>
          <p:cNvSpPr txBox="1"/>
          <p:nvPr/>
        </p:nvSpPr>
        <p:spPr>
          <a:xfrm>
            <a:off x="252291" y="3069850"/>
            <a:ext cx="1390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İhracat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FEB60A-037A-4963-8E77-8B054B9EA28D}"/>
              </a:ext>
            </a:extLst>
          </p:cNvPr>
          <p:cNvSpPr/>
          <p:nvPr/>
        </p:nvSpPr>
        <p:spPr>
          <a:xfrm>
            <a:off x="351542" y="1784445"/>
            <a:ext cx="1209040" cy="1067224"/>
          </a:xfrm>
          <a:prstGeom prst="rect">
            <a:avLst/>
          </a:prstGeom>
          <a:noFill/>
          <a:ln w="19050"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70B027-4AA1-4B81-856A-F99DB9E46853}"/>
              </a:ext>
            </a:extLst>
          </p:cNvPr>
          <p:cNvSpPr/>
          <p:nvPr/>
        </p:nvSpPr>
        <p:spPr>
          <a:xfrm>
            <a:off x="351542" y="3068362"/>
            <a:ext cx="1209040" cy="1067224"/>
          </a:xfrm>
          <a:prstGeom prst="rect">
            <a:avLst/>
          </a:prstGeom>
          <a:noFill/>
          <a:ln w="19050"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538696-3966-4011-B14B-3D4510E06295}"/>
              </a:ext>
            </a:extLst>
          </p:cNvPr>
          <p:cNvSpPr/>
          <p:nvPr/>
        </p:nvSpPr>
        <p:spPr>
          <a:xfrm>
            <a:off x="351542" y="4719569"/>
            <a:ext cx="1209040" cy="1067224"/>
          </a:xfrm>
          <a:prstGeom prst="rect">
            <a:avLst/>
          </a:prstGeom>
          <a:noFill/>
          <a:ln w="19050"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2" name="Picture 4" descr="employment Icon 2694344">
            <a:extLst>
              <a:ext uri="{FF2B5EF4-FFF2-40B4-BE49-F238E27FC236}">
                <a16:creationId xmlns:a16="http://schemas.microsoft.com/office/drawing/2014/main" id="{AF472449-13F5-4117-9EC0-14D1796B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8" y="2250648"/>
            <a:ext cx="606250" cy="60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xport Icon 3012366">
            <a:extLst>
              <a:ext uri="{FF2B5EF4-FFF2-40B4-BE49-F238E27FC236}">
                <a16:creationId xmlns:a16="http://schemas.microsoft.com/office/drawing/2014/main" id="{CA992471-33C7-4671-B1B6-A50E5913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9" y="3480732"/>
            <a:ext cx="677177" cy="67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economy Icon 1480830">
            <a:extLst>
              <a:ext uri="{FF2B5EF4-FFF2-40B4-BE49-F238E27FC236}">
                <a16:creationId xmlns:a16="http://schemas.microsoft.com/office/drawing/2014/main" id="{F60EEDFB-C7B8-4318-8045-2F2B61A2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9" y="5310289"/>
            <a:ext cx="463065" cy="46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brand Icon 1899278">
            <a:extLst>
              <a:ext uri="{FF2B5EF4-FFF2-40B4-BE49-F238E27FC236}">
                <a16:creationId xmlns:a16="http://schemas.microsoft.com/office/drawing/2014/main" id="{66CD643E-2AC2-4BFD-B170-C7DAAD97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28" y="2203979"/>
            <a:ext cx="699588" cy="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F0C866-98EB-4F4A-803D-D197892A0DA8}"/>
              </a:ext>
            </a:extLst>
          </p:cNvPr>
          <p:cNvSpPr txBox="1">
            <a:spLocks/>
          </p:cNvSpPr>
          <p:nvPr/>
        </p:nvSpPr>
        <p:spPr>
          <a:xfrm>
            <a:off x="85725" y="44254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yatırımlarının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dönüştürücü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gücü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istahdama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katkısı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marka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oluşturma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geliştirmedeki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rolü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ile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ekonomik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hareketliliğin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bir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unsurudur</a:t>
            </a:r>
            <a:endParaRPr lang="en-US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575D3A-D683-BAE4-DC6A-A8792EFF33D3}"/>
              </a:ext>
            </a:extLst>
          </p:cNvPr>
          <p:cNvSpPr/>
          <p:nvPr/>
        </p:nvSpPr>
        <p:spPr>
          <a:xfrm>
            <a:off x="1710727" y="1763610"/>
            <a:ext cx="4280497" cy="1088059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Doğrudan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dolaylı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olarak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istihdama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%2,22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oranında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katkı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toplam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648.776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kişilik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katkı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C56B5-5A3C-5E70-CECC-D3A0A3453A61}"/>
              </a:ext>
            </a:extLst>
          </p:cNvPr>
          <p:cNvSpPr txBox="1"/>
          <p:nvPr/>
        </p:nvSpPr>
        <p:spPr>
          <a:xfrm>
            <a:off x="6110764" y="1707033"/>
            <a:ext cx="1407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Ekonomik</a:t>
            </a:r>
            <a:r>
              <a:rPr lang="en-US" dirty="0"/>
              <a:t> </a:t>
            </a:r>
            <a:r>
              <a:rPr lang="en-US" dirty="0" err="1"/>
              <a:t>Büyüme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6F7EDD-9088-40B9-8D56-2C553BAD7618}"/>
              </a:ext>
            </a:extLst>
          </p:cNvPr>
          <p:cNvSpPr/>
          <p:nvPr/>
        </p:nvSpPr>
        <p:spPr>
          <a:xfrm>
            <a:off x="6210015" y="1784445"/>
            <a:ext cx="1209040" cy="1067224"/>
          </a:xfrm>
          <a:prstGeom prst="rect">
            <a:avLst/>
          </a:prstGeom>
          <a:noFill/>
          <a:ln w="19050"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29B82-B68C-28CC-A283-F00CD0A91F00}"/>
              </a:ext>
            </a:extLst>
          </p:cNvPr>
          <p:cNvSpPr/>
          <p:nvPr/>
        </p:nvSpPr>
        <p:spPr>
          <a:xfrm>
            <a:off x="7569200" y="1763610"/>
            <a:ext cx="4280497" cy="1088059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Gayri Safi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Yurtiçi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Hasıla’ya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%6,34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’lük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katkı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6C421-DCD6-ED04-01F7-E213A978005E}"/>
              </a:ext>
            </a:extLst>
          </p:cNvPr>
          <p:cNvSpPr txBox="1"/>
          <p:nvPr/>
        </p:nvSpPr>
        <p:spPr>
          <a:xfrm>
            <a:off x="252291" y="1850021"/>
            <a:ext cx="1407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İstihdam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6DFF3-73D7-09D3-8174-208DF160DAB3}"/>
              </a:ext>
            </a:extLst>
          </p:cNvPr>
          <p:cNvSpPr txBox="1"/>
          <p:nvPr/>
        </p:nvSpPr>
        <p:spPr>
          <a:xfrm>
            <a:off x="252291" y="4722530"/>
            <a:ext cx="1407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Ekonomik</a:t>
            </a:r>
            <a:r>
              <a:rPr lang="en-US" dirty="0"/>
              <a:t> </a:t>
            </a:r>
            <a:r>
              <a:rPr lang="en-US" dirty="0" err="1"/>
              <a:t>Dönüşüm</a:t>
            </a:r>
            <a:r>
              <a:rPr lang="en-US" dirty="0"/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913C9D-D6E8-DB4B-4B9F-7F92DB91D667}"/>
              </a:ext>
            </a:extLst>
          </p:cNvPr>
          <p:cNvSpPr/>
          <p:nvPr/>
        </p:nvSpPr>
        <p:spPr>
          <a:xfrm>
            <a:off x="1710727" y="4684751"/>
            <a:ext cx="10138970" cy="1088059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Her 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1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Türk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Lira’lık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reklam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ve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yatırımı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, milli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gelire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19,3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Türk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Lirası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olarak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geri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döner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52D643-328F-8C0A-7889-4030F4D6E85F}"/>
              </a:ext>
            </a:extLst>
          </p:cNvPr>
          <p:cNvSpPr/>
          <p:nvPr/>
        </p:nvSpPr>
        <p:spPr>
          <a:xfrm>
            <a:off x="1710727" y="3068362"/>
            <a:ext cx="4280497" cy="1088059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Sektörün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dinamizmi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kültürel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ürünlerin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ve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hizmetlerin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global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pazarda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tanıtımında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büyük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bir</a:t>
            </a:r>
            <a:r>
              <a:rPr lang="en-US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rol</a:t>
            </a:r>
            <a:endParaRPr lang="en-US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1479FF-6F39-34E8-B30E-2EBA1C2E584B}"/>
              </a:ext>
            </a:extLst>
          </p:cNvPr>
          <p:cNvSpPr/>
          <p:nvPr/>
        </p:nvSpPr>
        <p:spPr>
          <a:xfrm>
            <a:off x="6210015" y="3045984"/>
            <a:ext cx="1209040" cy="1067224"/>
          </a:xfrm>
          <a:prstGeom prst="rect">
            <a:avLst/>
          </a:prstGeom>
          <a:noFill/>
          <a:ln w="19050">
            <a:solidFill>
              <a:srgbClr val="CCB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12" descr="creative Icon 3211364">
            <a:extLst>
              <a:ext uri="{FF2B5EF4-FFF2-40B4-BE49-F238E27FC236}">
                <a16:creationId xmlns:a16="http://schemas.microsoft.com/office/drawing/2014/main" id="{12CAE7D7-737E-24CC-3EE5-1CD9EE71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25" y="3437083"/>
            <a:ext cx="628000" cy="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6F203D-5625-660D-E075-41B8B75F9C75}"/>
              </a:ext>
            </a:extLst>
          </p:cNvPr>
          <p:cNvSpPr txBox="1"/>
          <p:nvPr/>
        </p:nvSpPr>
        <p:spPr>
          <a:xfrm>
            <a:off x="6110764" y="3068477"/>
            <a:ext cx="1390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Veri ve </a:t>
            </a:r>
            <a:r>
              <a:rPr lang="en-US" dirty="0" err="1"/>
              <a:t>Teknoloji</a:t>
            </a:r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3F61FCD-0589-D920-91FA-D7614BB89601}"/>
              </a:ext>
            </a:extLst>
          </p:cNvPr>
          <p:cNvSpPr/>
          <p:nvPr/>
        </p:nvSpPr>
        <p:spPr>
          <a:xfrm>
            <a:off x="7569200" y="3044332"/>
            <a:ext cx="4280497" cy="1088059"/>
          </a:xfrm>
          <a:prstGeom prst="roundRect">
            <a:avLst>
              <a:gd name="adj" fmla="val 3624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Reklam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ve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toplum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arasındaki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etkileşim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dijital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çağda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markalar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için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kritik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öneme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sahip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-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ekonomik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büyüme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üzerinde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doğrudan</a:t>
            </a:r>
            <a:r>
              <a:rPr lang="en-US" sz="16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etki</a:t>
            </a:r>
            <a:endParaRPr lang="en-US" sz="1600" dirty="0">
              <a:solidFill>
                <a:srgbClr val="26374D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02C818-3773-B51A-EEB2-6FCCB22E4E58}"/>
              </a:ext>
            </a:extLst>
          </p:cNvPr>
          <p:cNvSpPr txBox="1"/>
          <p:nvPr/>
        </p:nvSpPr>
        <p:spPr>
          <a:xfrm>
            <a:off x="85725" y="6351302"/>
            <a:ext cx="12039600" cy="6001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100" dirty="0"/>
              <a:t>*2018-2023H1 </a:t>
            </a:r>
            <a:r>
              <a:rPr lang="en-US" sz="1100" dirty="0" err="1"/>
              <a:t>Dönemi</a:t>
            </a:r>
            <a:r>
              <a:rPr lang="en-US" sz="1100" dirty="0"/>
              <a:t> </a:t>
            </a:r>
            <a:r>
              <a:rPr lang="en-US" sz="1100" dirty="0" err="1"/>
              <a:t>için</a:t>
            </a:r>
            <a:endParaRPr lang="en-US" sz="1100" dirty="0"/>
          </a:p>
          <a:p>
            <a:r>
              <a:rPr lang="en-US" sz="1100" b="0" dirty="0"/>
              <a:t>Kaynak: </a:t>
            </a:r>
            <a:r>
              <a:rPr lang="en-US" sz="1100" b="0" dirty="0" err="1"/>
              <a:t>Repid</a:t>
            </a:r>
            <a:r>
              <a:rPr lang="en-US" sz="1100" b="0" dirty="0"/>
              <a:t> </a:t>
            </a:r>
            <a:r>
              <a:rPr lang="en-US" sz="1100" b="0" dirty="0" err="1"/>
              <a:t>Reklamın</a:t>
            </a:r>
            <a:r>
              <a:rPr lang="en-US" sz="1100" b="0" dirty="0"/>
              <a:t> Türkiye </a:t>
            </a:r>
            <a:r>
              <a:rPr lang="en-US" sz="1100" b="0" dirty="0" err="1"/>
              <a:t>Ekonomisine</a:t>
            </a:r>
            <a:r>
              <a:rPr lang="en-US" sz="1100" b="0" dirty="0"/>
              <a:t> </a:t>
            </a:r>
            <a:r>
              <a:rPr lang="en-US" sz="1100" b="0" dirty="0" err="1"/>
              <a:t>Katkısı</a:t>
            </a:r>
            <a:r>
              <a:rPr lang="en-US" sz="1100" b="0" dirty="0"/>
              <a:t> </a:t>
            </a:r>
            <a:r>
              <a:rPr lang="en-US" sz="1100" b="0" dirty="0" err="1"/>
              <a:t>Raporu</a:t>
            </a:r>
            <a:r>
              <a:rPr lang="en-US" sz="1100" b="0" dirty="0"/>
              <a:t>, </a:t>
            </a:r>
            <a:r>
              <a:rPr lang="en-US" sz="1100" b="0" dirty="0" err="1"/>
              <a:t>Aralık</a:t>
            </a:r>
            <a:r>
              <a:rPr lang="en-US" sz="1100" b="0" dirty="0"/>
              <a:t> 2023 </a:t>
            </a:r>
          </a:p>
          <a:p>
            <a:r>
              <a:rPr lang="en-US" sz="1100" b="0" dirty="0"/>
              <a:t>/ https://rd.org.tr/haber/reklamin-turkiye-ekonomisine-katkisi23-raporu-aciklandi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C292B-D78F-0A64-659E-2AAA7B39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D705-5492-473F-B667-76414BCC21D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289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C9A643F-37F6-468F-0BC3-29700960FC5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294610-BAAC-DE75-8694-5167745F41E4}"/>
              </a:ext>
            </a:extLst>
          </p:cNvPr>
          <p:cNvSpPr txBox="1">
            <a:spLocks/>
          </p:cNvSpPr>
          <p:nvPr/>
        </p:nvSpPr>
        <p:spPr>
          <a:xfrm>
            <a:off x="85725" y="406204"/>
            <a:ext cx="12039600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2024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yılında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Reklamcılar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Derneği’nin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açıkladığı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verilere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göre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toplam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reklam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ve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pazarı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toplamında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157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Milyar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TL’ye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ulaşmıştır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2E222-4A8A-7D1F-7FD5-E573A1E1752A}"/>
              </a:ext>
            </a:extLst>
          </p:cNvPr>
          <p:cNvGrpSpPr/>
          <p:nvPr/>
        </p:nvGrpSpPr>
        <p:grpSpPr>
          <a:xfrm>
            <a:off x="581025" y="1730358"/>
            <a:ext cx="4448175" cy="4066116"/>
            <a:chOff x="152400" y="1612866"/>
            <a:chExt cx="4448175" cy="4066116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7C56BAC-C6FC-F302-8158-594DF6928D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9347905"/>
                </p:ext>
              </p:extLst>
            </p:nvPr>
          </p:nvGraphicFramePr>
          <p:xfrm>
            <a:off x="152400" y="1612866"/>
            <a:ext cx="4448175" cy="40661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E5D6B9-C82B-0B5E-31D0-520B607EC526}"/>
                </a:ext>
              </a:extLst>
            </p:cNvPr>
            <p:cNvSpPr txBox="1"/>
            <p:nvPr/>
          </p:nvSpPr>
          <p:spPr>
            <a:xfrm>
              <a:off x="1533525" y="4047601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CBFA3"/>
                  </a:solidFill>
                  <a:latin typeface="Century Gothic" panose="020B0502020202020204" pitchFamily="34" charset="0"/>
                </a:rPr>
                <a:t>%75,3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14CF44-92E8-6468-2196-43ED6812DF56}"/>
                </a:ext>
              </a:extLst>
            </p:cNvPr>
            <p:cNvSpPr txBox="1"/>
            <p:nvPr/>
          </p:nvSpPr>
          <p:spPr>
            <a:xfrm>
              <a:off x="2519362" y="3103598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26374D"/>
                  </a:solidFill>
                  <a:latin typeface="Century Gothic" panose="020B0502020202020204" pitchFamily="34" charset="0"/>
                </a:rPr>
                <a:t>%24,7</a:t>
              </a:r>
            </a:p>
          </p:txBody>
        </p:sp>
      </p:grp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7C533E4-C401-D45E-E691-3ACA1E91A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0" y="6187250"/>
            <a:ext cx="985470" cy="583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94CEE3-5C15-19F1-BF14-13467758CA6A}"/>
              </a:ext>
            </a:extLst>
          </p:cNvPr>
          <p:cNvSpPr/>
          <p:nvPr/>
        </p:nvSpPr>
        <p:spPr>
          <a:xfrm>
            <a:off x="5600103" y="3314700"/>
            <a:ext cx="6363297" cy="2439450"/>
          </a:xfrm>
          <a:prstGeom prst="roundRect">
            <a:avLst>
              <a:gd name="adj" fmla="val 3624"/>
            </a:avLst>
          </a:prstGeom>
          <a:solidFill>
            <a:srgbClr val="26374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Reklam-medya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sektörünün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toplam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hacminin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%75 i,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PC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İletişim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I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Medya’nın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ana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faaliyet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konusu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olan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yatırımları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alanında</a:t>
            </a:r>
            <a:r>
              <a:rPr lang="en-US" sz="2800" dirty="0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CCBFA3"/>
                </a:solidFill>
                <a:latin typeface="Century Gothic" panose="020B0502020202020204" pitchFamily="34" charset="0"/>
                <a:ea typeface="+mn-ea"/>
                <a:cs typeface="+mn-cs"/>
              </a:rPr>
              <a:t>oluşmaktadır</a:t>
            </a:r>
            <a:endParaRPr lang="en-US" sz="2800" dirty="0">
              <a:solidFill>
                <a:srgbClr val="CCBFA3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555C6-DF5A-2FCC-0C36-04272D5F3B79}"/>
              </a:ext>
            </a:extLst>
          </p:cNvPr>
          <p:cNvSpPr txBox="1"/>
          <p:nvPr/>
        </p:nvSpPr>
        <p:spPr>
          <a:xfrm>
            <a:off x="76200" y="6468371"/>
            <a:ext cx="12039600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100" b="0" dirty="0"/>
              <a:t>Kaynak: </a:t>
            </a:r>
            <a:r>
              <a:rPr lang="en-US" sz="1100" b="0" dirty="0" err="1"/>
              <a:t>Reklamcılar</a:t>
            </a:r>
            <a:r>
              <a:rPr lang="en-US" sz="1100" b="0" dirty="0"/>
              <a:t> </a:t>
            </a:r>
            <a:r>
              <a:rPr lang="en-US" sz="1100" b="0" dirty="0" err="1"/>
              <a:t>Derneği</a:t>
            </a:r>
            <a:r>
              <a:rPr lang="en-US" sz="11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32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68F67E9-0279-B5A9-980D-B905CA76756F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DE71B4A-651D-D8E3-475C-1A41E60DE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498901"/>
              </p:ext>
            </p:extLst>
          </p:nvPr>
        </p:nvGraphicFramePr>
        <p:xfrm>
          <a:off x="3603625" y="1495194"/>
          <a:ext cx="8128000" cy="490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E0057E-237F-EFF8-D212-95BF6D3A24F3}"/>
              </a:ext>
            </a:extLst>
          </p:cNvPr>
          <p:cNvSpPr txBox="1">
            <a:spLocks/>
          </p:cNvSpPr>
          <p:nvPr/>
        </p:nvSpPr>
        <p:spPr>
          <a:xfrm>
            <a:off x="85725" y="352745"/>
            <a:ext cx="1203960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Medya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yatırımları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son 10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yılda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düzenli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olarak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büyümeye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devam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etmektedir</a:t>
            </a: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lang="tr-TR" sz="2400" b="1" dirty="0">
              <a:solidFill>
                <a:srgbClr val="26374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65CDE1-CD96-EB81-A664-DC86FD155CBD}"/>
              </a:ext>
            </a:extLst>
          </p:cNvPr>
          <p:cNvSpPr/>
          <p:nvPr/>
        </p:nvSpPr>
        <p:spPr>
          <a:xfrm>
            <a:off x="238126" y="1790700"/>
            <a:ext cx="3190874" cy="4010025"/>
          </a:xfrm>
          <a:prstGeom prst="roundRect">
            <a:avLst>
              <a:gd name="adj" fmla="val 3624"/>
            </a:avLst>
          </a:prstGeom>
          <a:solidFill>
            <a:srgbClr val="CCBFA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Türkiye’de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medya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yatırımları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son 10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yılda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yaklaşık</a:t>
            </a:r>
            <a:r>
              <a:rPr lang="en-US" sz="2800" b="1" dirty="0">
                <a:solidFill>
                  <a:srgbClr val="26374D"/>
                </a:solidFill>
                <a:latin typeface="Century Gothic" panose="020B0502020202020204" pitchFamily="34" charset="0"/>
              </a:rPr>
              <a:t> 20 kat*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artarak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116,3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Milyar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TL’lık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bir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büyüklüğe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26374D"/>
                </a:solidFill>
                <a:latin typeface="Century Gothic" panose="020B0502020202020204" pitchFamily="34" charset="0"/>
              </a:rPr>
              <a:t>ulaşmıştır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6374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AEF64-1B6C-418C-5AA2-45604B6D8E71}"/>
              </a:ext>
            </a:extLst>
          </p:cNvPr>
          <p:cNvSpPr txBox="1"/>
          <p:nvPr/>
        </p:nvSpPr>
        <p:spPr>
          <a:xfrm>
            <a:off x="76200" y="6383733"/>
            <a:ext cx="12039600" cy="43088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>
              <a:lnSpc>
                <a:spcPct val="100000"/>
              </a:lnSpc>
              <a:spcBef>
                <a:spcPts val="0"/>
              </a:spcBef>
              <a:buNone/>
              <a:defRPr sz="4400" b="1" spc="93">
                <a:solidFill>
                  <a:srgbClr val="26374D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100" b="0" dirty="0"/>
              <a:t>Kaynak: </a:t>
            </a:r>
            <a:r>
              <a:rPr lang="en-US" sz="1100" b="0" dirty="0" err="1"/>
              <a:t>Reklamcılar</a:t>
            </a:r>
            <a:r>
              <a:rPr lang="en-US" sz="1100" b="0" dirty="0"/>
              <a:t> </a:t>
            </a:r>
            <a:r>
              <a:rPr lang="en-US" sz="1100" b="0" dirty="0" err="1"/>
              <a:t>Derneği</a:t>
            </a:r>
            <a:r>
              <a:rPr lang="en-US" sz="1100" b="0" dirty="0"/>
              <a:t> </a:t>
            </a:r>
            <a:r>
              <a:rPr lang="en-US" sz="1100" b="0" dirty="0" err="1"/>
              <a:t>Raporu</a:t>
            </a:r>
            <a:r>
              <a:rPr lang="en-US" sz="1100" b="0" dirty="0"/>
              <a:t> 2024 (*</a:t>
            </a:r>
            <a:r>
              <a:rPr lang="en-US" sz="1100" b="0" dirty="0" err="1"/>
              <a:t>Derneğin</a:t>
            </a:r>
            <a:r>
              <a:rPr lang="en-US" sz="1100" b="0" dirty="0"/>
              <a:t> </a:t>
            </a:r>
            <a:r>
              <a:rPr lang="en-US" sz="1100" b="0" dirty="0" err="1"/>
              <a:t>raporundaki</a:t>
            </a:r>
            <a:r>
              <a:rPr lang="en-US" sz="1100" b="0" dirty="0"/>
              <a:t> </a:t>
            </a:r>
            <a:r>
              <a:rPr lang="en-US" sz="1100" b="0" dirty="0" err="1"/>
              <a:t>sektör</a:t>
            </a:r>
            <a:r>
              <a:rPr lang="en-US" sz="1100" b="0" dirty="0"/>
              <a:t> </a:t>
            </a:r>
            <a:r>
              <a:rPr lang="en-US" sz="1100" b="0" dirty="0" err="1"/>
              <a:t>verileri</a:t>
            </a:r>
            <a:r>
              <a:rPr lang="en-US" sz="1100" b="0" dirty="0"/>
              <a:t> nominal </a:t>
            </a:r>
            <a:r>
              <a:rPr lang="en-US" sz="1100" b="0" dirty="0" err="1"/>
              <a:t>rakamlar</a:t>
            </a:r>
            <a:r>
              <a:rPr lang="en-US" sz="1100" b="0" dirty="0"/>
              <a:t> </a:t>
            </a:r>
            <a:r>
              <a:rPr lang="en-US" sz="1100" b="0" dirty="0" err="1"/>
              <a:t>olup</a:t>
            </a:r>
            <a:r>
              <a:rPr lang="en-US" sz="1100" b="0" dirty="0"/>
              <a:t> </a:t>
            </a:r>
            <a:r>
              <a:rPr lang="en-US" sz="1100" b="0" dirty="0" err="1"/>
              <a:t>satın</a:t>
            </a:r>
            <a:r>
              <a:rPr lang="en-US" sz="1100" b="0" dirty="0"/>
              <a:t> alma </a:t>
            </a:r>
            <a:r>
              <a:rPr lang="en-US" sz="1100" b="0" dirty="0" err="1"/>
              <a:t>gücüne</a:t>
            </a:r>
            <a:r>
              <a:rPr lang="en-US" sz="1100" b="0" dirty="0"/>
              <a:t> </a:t>
            </a:r>
            <a:r>
              <a:rPr lang="en-US" sz="1100" b="0" dirty="0" err="1"/>
              <a:t>göre</a:t>
            </a:r>
            <a:r>
              <a:rPr lang="en-US" sz="1100" b="0" dirty="0"/>
              <a:t> </a:t>
            </a:r>
            <a:r>
              <a:rPr lang="en-US" sz="1100" b="0" dirty="0" err="1"/>
              <a:t>düzeltme</a:t>
            </a:r>
            <a:r>
              <a:rPr lang="en-US" sz="1100" b="0" dirty="0"/>
              <a:t> </a:t>
            </a:r>
            <a:r>
              <a:rPr lang="en-US" sz="1100" b="0" dirty="0" err="1"/>
              <a:t>yapılmamıştır</a:t>
            </a:r>
            <a:r>
              <a:rPr lang="en-US" sz="1100" b="0" dirty="0"/>
              <a:t>. )</a:t>
            </a:r>
          </a:p>
        </p:txBody>
      </p:sp>
    </p:spTree>
    <p:extLst>
      <p:ext uri="{BB962C8B-B14F-4D97-AF65-F5344CB8AC3E}">
        <p14:creationId xmlns:p14="http://schemas.microsoft.com/office/powerpoint/2010/main" val="457627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11842</TotalTime>
  <Words>2232</Words>
  <Application>Microsoft Office PowerPoint</Application>
  <PresentationFormat>Widescreen</PresentationFormat>
  <Paragraphs>458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Antonio Bold</vt:lpstr>
      <vt:lpstr>Aptos</vt:lpstr>
      <vt:lpstr>Arial</vt:lpstr>
      <vt:lpstr>Arial Narrow</vt:lpstr>
      <vt:lpstr>Baikal Light</vt:lpstr>
      <vt:lpstr>Calibri</vt:lpstr>
      <vt:lpstr>Calibri Light</vt:lpstr>
      <vt:lpstr>Century Gothic</vt:lpstr>
      <vt:lpstr>Montserrat</vt:lpstr>
      <vt:lpstr>Palatino Linotype</vt:lpstr>
      <vt:lpstr>PT Sans</vt:lpstr>
      <vt:lpstr>Office Teması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Ortaklık Yapısı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güneş</dc:creator>
  <cp:lastModifiedBy>Kenan Kuralay</cp:lastModifiedBy>
  <cp:revision>53</cp:revision>
  <cp:lastPrinted>2025-08-29T12:46:28Z</cp:lastPrinted>
  <dcterms:created xsi:type="dcterms:W3CDTF">2021-05-24T18:16:18Z</dcterms:created>
  <dcterms:modified xsi:type="dcterms:W3CDTF">2025-10-07T07:39:23Z</dcterms:modified>
</cp:coreProperties>
</file>